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8" r:id="rId3"/>
    <p:sldId id="269" r:id="rId4"/>
    <p:sldId id="270" r:id="rId5"/>
    <p:sldId id="271" r:id="rId6"/>
    <p:sldId id="272" r:id="rId7"/>
    <p:sldId id="273" r:id="rId8"/>
    <p:sldId id="278" r:id="rId9"/>
    <p:sldId id="274" r:id="rId10"/>
    <p:sldId id="279" r:id="rId11"/>
    <p:sldId id="275" r:id="rId12"/>
    <p:sldId id="276" r:id="rId13"/>
    <p:sldId id="280" r:id="rId14"/>
    <p:sldId id="277" r:id="rId15"/>
    <p:sldId id="281" r:id="rId16"/>
    <p:sldId id="282" r:id="rId17"/>
    <p:sldId id="283" r:id="rId18"/>
    <p:sldId id="284" r:id="rId19"/>
    <p:sldId id="285" r:id="rId20"/>
    <p:sldId id="286" r:id="rId21"/>
    <p:sldId id="288" r:id="rId22"/>
    <p:sldId id="289" r:id="rId23"/>
    <p:sldId id="290" r:id="rId24"/>
    <p:sldId id="291" r:id="rId25"/>
    <p:sldId id="292" r:id="rId26"/>
    <p:sldId id="293" r:id="rId27"/>
    <p:sldId id="294" r:id="rId28"/>
    <p:sldId id="295" r:id="rId29"/>
    <p:sldId id="296" r:id="rId30"/>
    <p:sldId id="297" r:id="rId31"/>
    <p:sldId id="29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36"/>
    <p:restoredTop sz="95000"/>
  </p:normalViewPr>
  <p:slideViewPr>
    <p:cSldViewPr snapToGrid="0" snapToObjects="1">
      <p:cViewPr varScale="1">
        <p:scale>
          <a:sx n="74" d="100"/>
          <a:sy n="74" d="100"/>
        </p:scale>
        <p:origin x="3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a:pPr/>
              <a:t>8/25/2021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a:pPr/>
              <a:t>8/25/2021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a:pPr/>
              <a:t>8/25/2021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a:pPr/>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8/25/2021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8/25/2021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a:pPr/>
              <a:t>8/25/2021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a:pPr/>
              <a:t>8/25/2021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a:pPr/>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a:pPr/>
              <a:t>8/25/2021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a:pPr/>
              <a:t>‹N›</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56FC3FE-FA71-814F-9035-A589CCE1DEA5}"/>
              </a:ext>
            </a:extLst>
          </p:cNvPr>
          <p:cNvSpPr>
            <a:spLocks noGrp="1"/>
          </p:cNvSpPr>
          <p:nvPr>
            <p:ph type="ctrTitle"/>
          </p:nvPr>
        </p:nvSpPr>
        <p:spPr/>
        <p:txBody>
          <a:bodyPr>
            <a:normAutofit/>
          </a:bodyPr>
          <a:lstStyle/>
          <a:p>
            <a:pPr algn="ctr"/>
            <a:r>
              <a:rPr lang="en-US" dirty="0"/>
              <a:t>Noto: the day of fear (1693)</a:t>
            </a:r>
            <a:endParaRPr lang="it-IT" sz="4000" dirty="0"/>
          </a:p>
        </p:txBody>
      </p:sp>
      <p:sp>
        <p:nvSpPr>
          <p:cNvPr id="3" name="Sottotitolo 2">
            <a:extLst>
              <a:ext uri="{FF2B5EF4-FFF2-40B4-BE49-F238E27FC236}">
                <a16:creationId xmlns:a16="http://schemas.microsoft.com/office/drawing/2014/main" xmlns="" id="{6F7CC762-2B8B-194B-9B45-5B2634CC73B3}"/>
              </a:ext>
            </a:extLst>
          </p:cNvPr>
          <p:cNvSpPr>
            <a:spLocks noGrp="1"/>
          </p:cNvSpPr>
          <p:nvPr>
            <p:ph type="subTitle" idx="1"/>
          </p:nvPr>
        </p:nvSpPr>
        <p:spPr/>
        <p:txBody>
          <a:bodyPr>
            <a:normAutofit/>
          </a:bodyPr>
          <a:lstStyle/>
          <a:p>
            <a:pPr algn="ctr"/>
            <a:r>
              <a:rPr lang="en-US" sz="2800" dirty="0"/>
              <a:t>A VR immersive project about the legacy of resilience</a:t>
            </a:r>
            <a:r>
              <a:rPr lang="it-IT" sz="2800" dirty="0"/>
              <a:t> </a:t>
            </a:r>
          </a:p>
        </p:txBody>
      </p:sp>
      <p:sp>
        <p:nvSpPr>
          <p:cNvPr id="5" name="CasellaDiTesto 4">
            <a:extLst>
              <a:ext uri="{FF2B5EF4-FFF2-40B4-BE49-F238E27FC236}">
                <a16:creationId xmlns:a16="http://schemas.microsoft.com/office/drawing/2014/main" xmlns="" id="{DFA51A19-1EAC-3A48-891F-1E8F6759660E}"/>
              </a:ext>
            </a:extLst>
          </p:cNvPr>
          <p:cNvSpPr txBox="1"/>
          <p:nvPr/>
        </p:nvSpPr>
        <p:spPr>
          <a:xfrm>
            <a:off x="556536" y="4740885"/>
            <a:ext cx="1878409" cy="1508105"/>
          </a:xfrm>
          <a:prstGeom prst="rect">
            <a:avLst/>
          </a:prstGeom>
          <a:noFill/>
        </p:spPr>
        <p:txBody>
          <a:bodyPr wrap="square" rtlCol="0">
            <a:spAutoFit/>
          </a:bodyPr>
          <a:lstStyle/>
          <a:p>
            <a:r>
              <a:rPr lang="it-IT" sz="2800" dirty="0">
                <a:solidFill>
                  <a:srgbClr val="FFC000"/>
                </a:solidFill>
              </a:rPr>
              <a:t>Elisa Bonacini</a:t>
            </a:r>
          </a:p>
          <a:p>
            <a:r>
              <a:rPr lang="it-IT" dirty="0">
                <a:solidFill>
                  <a:srgbClr val="FFC000"/>
                </a:solidFill>
              </a:rPr>
              <a:t>University of South Florida</a:t>
            </a:r>
          </a:p>
        </p:txBody>
      </p:sp>
      <p:pic>
        <p:nvPicPr>
          <p:cNvPr id="9" name="Immagine 8">
            <a:extLst>
              <a:ext uri="{FF2B5EF4-FFF2-40B4-BE49-F238E27FC236}">
                <a16:creationId xmlns:a16="http://schemas.microsoft.com/office/drawing/2014/main" xmlns="" id="{FE260208-4623-C046-B2E4-0A18669B7733}"/>
              </a:ext>
            </a:extLst>
          </p:cNvPr>
          <p:cNvPicPr>
            <a:picLocks noChangeAspect="1"/>
          </p:cNvPicPr>
          <p:nvPr/>
        </p:nvPicPr>
        <p:blipFill>
          <a:blip r:embed="rId2"/>
          <a:stretch>
            <a:fillRect/>
          </a:stretch>
        </p:blipFill>
        <p:spPr>
          <a:xfrm>
            <a:off x="479461" y="722675"/>
            <a:ext cx="2097232" cy="595510"/>
          </a:xfrm>
          <a:prstGeom prst="rect">
            <a:avLst/>
          </a:prstGeom>
        </p:spPr>
      </p:pic>
      <p:pic>
        <p:nvPicPr>
          <p:cNvPr id="13" name="Immagine 12">
            <a:extLst>
              <a:ext uri="{FF2B5EF4-FFF2-40B4-BE49-F238E27FC236}">
                <a16:creationId xmlns:a16="http://schemas.microsoft.com/office/drawing/2014/main" xmlns="" id="{BA2DA1B5-269A-4C4F-8216-BBFE041B1688}"/>
              </a:ext>
            </a:extLst>
          </p:cNvPr>
          <p:cNvPicPr>
            <a:picLocks noChangeAspect="1"/>
          </p:cNvPicPr>
          <p:nvPr/>
        </p:nvPicPr>
        <p:blipFill>
          <a:blip r:embed="rId3"/>
          <a:stretch>
            <a:fillRect/>
          </a:stretch>
        </p:blipFill>
        <p:spPr>
          <a:xfrm>
            <a:off x="3186249" y="722675"/>
            <a:ext cx="6425682" cy="571032"/>
          </a:xfrm>
          <a:prstGeom prst="rect">
            <a:avLst/>
          </a:prstGeom>
        </p:spPr>
      </p:pic>
      <p:sp>
        <p:nvSpPr>
          <p:cNvPr id="14" name="CasellaDiTesto 13">
            <a:extLst>
              <a:ext uri="{FF2B5EF4-FFF2-40B4-BE49-F238E27FC236}">
                <a16:creationId xmlns:a16="http://schemas.microsoft.com/office/drawing/2014/main" xmlns="" id="{C7398E21-A40B-5E40-9ECF-78944E762A0B}"/>
              </a:ext>
            </a:extLst>
          </p:cNvPr>
          <p:cNvSpPr txBox="1"/>
          <p:nvPr/>
        </p:nvSpPr>
        <p:spPr>
          <a:xfrm>
            <a:off x="9757054" y="5017884"/>
            <a:ext cx="2168786" cy="1231106"/>
          </a:xfrm>
          <a:prstGeom prst="rect">
            <a:avLst/>
          </a:prstGeom>
          <a:noFill/>
        </p:spPr>
        <p:txBody>
          <a:bodyPr wrap="square" rtlCol="0">
            <a:spAutoFit/>
          </a:bodyPr>
          <a:lstStyle/>
          <a:p>
            <a:r>
              <a:rPr lang="it-IT" sz="2800" dirty="0">
                <a:solidFill>
                  <a:srgbClr val="FFC000"/>
                </a:solidFill>
              </a:rPr>
              <a:t>Sebastiano Deva</a:t>
            </a:r>
          </a:p>
          <a:p>
            <a:r>
              <a:rPr lang="it-IT" dirty="0">
                <a:solidFill>
                  <a:srgbClr val="FFC000"/>
                </a:solidFill>
              </a:rPr>
              <a:t>AppTripper</a:t>
            </a:r>
          </a:p>
        </p:txBody>
      </p:sp>
      <p:pic>
        <p:nvPicPr>
          <p:cNvPr id="6" name="Immagine 5">
            <a:extLst>
              <a:ext uri="{FF2B5EF4-FFF2-40B4-BE49-F238E27FC236}">
                <a16:creationId xmlns:a16="http://schemas.microsoft.com/office/drawing/2014/main" xmlns="" id="{E301280A-C9E2-E740-A8A1-1E243F057DA1}"/>
              </a:ext>
            </a:extLst>
          </p:cNvPr>
          <p:cNvPicPr>
            <a:picLocks noChangeAspect="1"/>
          </p:cNvPicPr>
          <p:nvPr/>
        </p:nvPicPr>
        <p:blipFill rotWithShape="1">
          <a:blip r:embed="rId4"/>
          <a:srcRect l="17205" r="16785"/>
          <a:stretch/>
        </p:blipFill>
        <p:spPr>
          <a:xfrm>
            <a:off x="3664527" y="3085766"/>
            <a:ext cx="4862945" cy="3310238"/>
          </a:xfrm>
          <a:prstGeom prst="rect">
            <a:avLst/>
          </a:prstGeom>
        </p:spPr>
      </p:pic>
      <p:pic>
        <p:nvPicPr>
          <p:cNvPr id="11" name="AppTripper-Marchio.png" descr="AppTripper-Marchio.png">
            <a:extLst>
              <a:ext uri="{FF2B5EF4-FFF2-40B4-BE49-F238E27FC236}">
                <a16:creationId xmlns:a16="http://schemas.microsoft.com/office/drawing/2014/main" xmlns="" id="{574F5AAC-359E-9141-BB36-C03A4625E6CA}"/>
              </a:ext>
            </a:extLst>
          </p:cNvPr>
          <p:cNvPicPr>
            <a:picLocks noChangeAspect="1"/>
          </p:cNvPicPr>
          <p:nvPr/>
        </p:nvPicPr>
        <p:blipFill>
          <a:blip r:embed="rId5"/>
          <a:stretch>
            <a:fillRect/>
          </a:stretch>
        </p:blipFill>
        <p:spPr>
          <a:xfrm>
            <a:off x="8686569" y="5215271"/>
            <a:ext cx="956732" cy="956732"/>
          </a:xfrm>
          <a:prstGeom prst="rect">
            <a:avLst/>
          </a:prstGeom>
          <a:ln w="12700">
            <a:miter lim="400000"/>
          </a:ln>
        </p:spPr>
      </p:pic>
      <p:pic>
        <p:nvPicPr>
          <p:cNvPr id="8" name="Immagine 7">
            <a:extLst>
              <a:ext uri="{FF2B5EF4-FFF2-40B4-BE49-F238E27FC236}">
                <a16:creationId xmlns:a16="http://schemas.microsoft.com/office/drawing/2014/main" xmlns="" id="{921286F2-8171-4E4E-96E8-C2DE0142F0E6}"/>
              </a:ext>
            </a:extLst>
          </p:cNvPr>
          <p:cNvPicPr>
            <a:picLocks noChangeAspect="1"/>
          </p:cNvPicPr>
          <p:nvPr/>
        </p:nvPicPr>
        <p:blipFill>
          <a:blip r:embed="rId6"/>
          <a:stretch>
            <a:fillRect/>
          </a:stretch>
        </p:blipFill>
        <p:spPr>
          <a:xfrm>
            <a:off x="2095730" y="5359203"/>
            <a:ext cx="1409700" cy="812800"/>
          </a:xfrm>
          <a:prstGeom prst="rect">
            <a:avLst/>
          </a:prstGeom>
        </p:spPr>
      </p:pic>
    </p:spTree>
    <p:extLst>
      <p:ext uri="{BB962C8B-B14F-4D97-AF65-F5344CB8AC3E}">
        <p14:creationId xmlns:p14="http://schemas.microsoft.com/office/powerpoint/2010/main" val="3347842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380022" y="2049170"/>
            <a:ext cx="6916889" cy="4808830"/>
          </a:xfrm>
        </p:spPr>
        <p:txBody>
          <a:bodyPr>
            <a:noAutofit/>
          </a:bodyPr>
          <a:lstStyle/>
          <a:p>
            <a:r>
              <a:rPr lang="en-GB" sz="2800" dirty="0">
                <a:solidFill>
                  <a:schemeClr val="accent3">
                    <a:lumMod val="50000"/>
                  </a:schemeClr>
                </a:solidFill>
              </a:rPr>
              <a:t>A committee of experts was established. </a:t>
            </a:r>
          </a:p>
          <a:p>
            <a:r>
              <a:rPr lang="en-GB" sz="2800" dirty="0">
                <a:solidFill>
                  <a:schemeClr val="accent3">
                    <a:lumMod val="50000"/>
                  </a:schemeClr>
                </a:solidFill>
              </a:rPr>
              <a:t>The editorial project was shared with the committee, then the screenplay, thus ensuring a participatory reviewing process of the scenes to be digitally recreated. </a:t>
            </a:r>
          </a:p>
          <a:p>
            <a:r>
              <a:rPr lang="en-GB" sz="2800" dirty="0">
                <a:solidFill>
                  <a:schemeClr val="accent3">
                    <a:lumMod val="50000"/>
                  </a:schemeClr>
                </a:solidFill>
              </a:rPr>
              <a:t>They contributed in providing data, scientific references, comparisons, in order to guarantee the philological adherence for both the digital reconstruction of the urban landscape and the one of the citizens.</a:t>
            </a:r>
          </a:p>
        </p:txBody>
      </p:sp>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PARTICIPATORY PRODUCTION PROCESS: THE COMMITTEE OF EXPERTS</a:t>
            </a:r>
          </a:p>
        </p:txBody>
      </p:sp>
      <p:pic>
        <p:nvPicPr>
          <p:cNvPr id="4" name="Immagine 3">
            <a:extLst>
              <a:ext uri="{FF2B5EF4-FFF2-40B4-BE49-F238E27FC236}">
                <a16:creationId xmlns:a16="http://schemas.microsoft.com/office/drawing/2014/main" xmlns="" id="{7079DF97-CAF9-6B41-9FA2-1BA9B479D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132320" y="2222906"/>
            <a:ext cx="5059680" cy="4159606"/>
          </a:xfrm>
          <a:prstGeom prst="rect">
            <a:avLst/>
          </a:prstGeom>
        </p:spPr>
      </p:pic>
    </p:spTree>
    <p:extLst>
      <p:ext uri="{BB962C8B-B14F-4D97-AF65-F5344CB8AC3E}">
        <p14:creationId xmlns:p14="http://schemas.microsoft.com/office/powerpoint/2010/main" val="2466165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398310" y="2049170"/>
            <a:ext cx="4795482" cy="4808830"/>
          </a:xfrm>
        </p:spPr>
        <p:txBody>
          <a:bodyPr>
            <a:noAutofit/>
          </a:bodyPr>
          <a:lstStyle/>
          <a:p>
            <a:r>
              <a:rPr lang="en-GB" sz="2800" dirty="0">
                <a:solidFill>
                  <a:schemeClr val="accent3">
                    <a:lumMod val="50000"/>
                  </a:schemeClr>
                </a:solidFill>
              </a:rPr>
              <a:t>The 3D modelling of some digital characters, through the rendering of the true faces of the citizens of today’s Noto, was made through a “digital casting” of 130 volunteers. </a:t>
            </a:r>
          </a:p>
        </p:txBody>
      </p:sp>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PARTICIPATORY PRODUCTION PROCESS: THE 3D CASTING OF LOCAL PEOPLE</a:t>
            </a:r>
          </a:p>
        </p:txBody>
      </p:sp>
      <p:pic>
        <p:nvPicPr>
          <p:cNvPr id="3" name="Immagine 2">
            <a:extLst>
              <a:ext uri="{FF2B5EF4-FFF2-40B4-BE49-F238E27FC236}">
                <a16:creationId xmlns:a16="http://schemas.microsoft.com/office/drawing/2014/main" xmlns="" id="{325DCF1C-8DA9-824C-91B8-E1BCDF0C403D}"/>
              </a:ext>
            </a:extLst>
          </p:cNvPr>
          <p:cNvPicPr>
            <a:picLocks noChangeAspect="1"/>
          </p:cNvPicPr>
          <p:nvPr/>
        </p:nvPicPr>
        <p:blipFill rotWithShape="1">
          <a:blip r:embed="rId2"/>
          <a:srcRect l="7519" b="9093"/>
          <a:stretch/>
        </p:blipFill>
        <p:spPr>
          <a:xfrm>
            <a:off x="5669280" y="2049170"/>
            <a:ext cx="6522720" cy="4808830"/>
          </a:xfrm>
          <a:prstGeom prst="rect">
            <a:avLst/>
          </a:prstGeom>
        </p:spPr>
      </p:pic>
    </p:spTree>
    <p:extLst>
      <p:ext uri="{BB962C8B-B14F-4D97-AF65-F5344CB8AC3E}">
        <p14:creationId xmlns:p14="http://schemas.microsoft.com/office/powerpoint/2010/main" val="3596695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5522976" y="1922898"/>
            <a:ext cx="6459689" cy="4808830"/>
          </a:xfrm>
        </p:spPr>
        <p:txBody>
          <a:bodyPr>
            <a:noAutofit/>
          </a:bodyPr>
          <a:lstStyle/>
          <a:p>
            <a:r>
              <a:rPr lang="en-GB" sz="2800" dirty="0">
                <a:solidFill>
                  <a:schemeClr val="accent3">
                    <a:lumMod val="50000"/>
                  </a:schemeClr>
                </a:solidFill>
              </a:rPr>
              <a:t>20 people were selected and digitally replicated in 20 3D characters, who all have a real-life counterpart. </a:t>
            </a:r>
          </a:p>
          <a:p>
            <a:r>
              <a:rPr lang="en-GB" sz="2800" dirty="0">
                <a:solidFill>
                  <a:schemeClr val="accent3">
                    <a:lumMod val="50000"/>
                  </a:schemeClr>
                </a:solidFill>
              </a:rPr>
              <a:t>Thanks to visual references and photos, the 3d models were rebuilt and painted with different techniques. </a:t>
            </a:r>
          </a:p>
        </p:txBody>
      </p:sp>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PARTICIPATORY PRODUCTION PROCESS: THE 3D CASTING OF LOCAL PEOPLE</a:t>
            </a:r>
          </a:p>
        </p:txBody>
      </p:sp>
      <p:pic>
        <p:nvPicPr>
          <p:cNvPr id="3" name="Immagine 2">
            <a:extLst>
              <a:ext uri="{FF2B5EF4-FFF2-40B4-BE49-F238E27FC236}">
                <a16:creationId xmlns:a16="http://schemas.microsoft.com/office/drawing/2014/main" xmlns="" id="{13E03857-7410-7F41-B456-AD21BC7351B3}"/>
              </a:ext>
            </a:extLst>
          </p:cNvPr>
          <p:cNvPicPr>
            <a:picLocks noChangeAspect="1"/>
          </p:cNvPicPr>
          <p:nvPr/>
        </p:nvPicPr>
        <p:blipFill>
          <a:blip r:embed="rId2"/>
          <a:stretch>
            <a:fillRect/>
          </a:stretch>
        </p:blipFill>
        <p:spPr>
          <a:xfrm>
            <a:off x="0" y="1796627"/>
            <a:ext cx="5205984" cy="5061373"/>
          </a:xfrm>
          <a:prstGeom prst="rect">
            <a:avLst/>
          </a:prstGeom>
        </p:spPr>
      </p:pic>
    </p:spTree>
    <p:extLst>
      <p:ext uri="{BB962C8B-B14F-4D97-AF65-F5344CB8AC3E}">
        <p14:creationId xmlns:p14="http://schemas.microsoft.com/office/powerpoint/2010/main" val="418891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353568" y="2082630"/>
            <a:ext cx="5071872" cy="4808830"/>
          </a:xfrm>
        </p:spPr>
        <p:txBody>
          <a:bodyPr>
            <a:noAutofit/>
          </a:bodyPr>
          <a:lstStyle/>
          <a:p>
            <a:r>
              <a:rPr lang="en-GB" sz="2800" dirty="0">
                <a:solidFill>
                  <a:schemeClr val="accent3">
                    <a:lumMod val="50000"/>
                  </a:schemeClr>
                </a:solidFill>
              </a:rPr>
              <a:t>The resulting character is thus far more realistic, by enhancing the historical protagonists with traits of real people. </a:t>
            </a:r>
          </a:p>
          <a:p>
            <a:r>
              <a:rPr lang="en-GB" sz="2800" dirty="0">
                <a:solidFill>
                  <a:schemeClr val="accent3">
                    <a:lumMod val="50000"/>
                  </a:schemeClr>
                </a:solidFill>
              </a:rPr>
              <a:t>People who can recognize themselves in the faces’ of the Captain of Justice, the Mayor, the Jesuit, the Prisoner or other characters from the crowd.</a:t>
            </a:r>
          </a:p>
        </p:txBody>
      </p:sp>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PARTICIPATORY PRODUCTION PROCESS: THE 3D CASTING OF LOCAL PEOPLE</a:t>
            </a:r>
          </a:p>
        </p:txBody>
      </p:sp>
      <p:pic>
        <p:nvPicPr>
          <p:cNvPr id="5" name="Immagine 4">
            <a:extLst>
              <a:ext uri="{FF2B5EF4-FFF2-40B4-BE49-F238E27FC236}">
                <a16:creationId xmlns:a16="http://schemas.microsoft.com/office/drawing/2014/main" xmlns="" id="{A656A53B-ED7F-C04C-A195-1A5102E83CC1}"/>
              </a:ext>
            </a:extLst>
          </p:cNvPr>
          <p:cNvPicPr/>
          <p:nvPr/>
        </p:nvPicPr>
        <p:blipFill>
          <a:blip r:embed="rId2" cstate="email">
            <a:extLst>
              <a:ext uri="{28A0092B-C50C-407E-A947-70E740481C1C}">
                <a14:useLocalDpi xmlns:a14="http://schemas.microsoft.com/office/drawing/2010/main"/>
              </a:ext>
            </a:extLst>
          </a:blip>
          <a:stretch>
            <a:fillRect/>
          </a:stretch>
        </p:blipFill>
        <p:spPr>
          <a:xfrm>
            <a:off x="5425440" y="2302960"/>
            <a:ext cx="6766560" cy="3852884"/>
          </a:xfrm>
          <a:prstGeom prst="rect">
            <a:avLst/>
          </a:prstGeom>
        </p:spPr>
      </p:pic>
      <p:sp>
        <p:nvSpPr>
          <p:cNvPr id="2" name="CasellaDiTesto 1">
            <a:extLst>
              <a:ext uri="{FF2B5EF4-FFF2-40B4-BE49-F238E27FC236}">
                <a16:creationId xmlns:a16="http://schemas.microsoft.com/office/drawing/2014/main" xmlns="" id="{0FFE6C65-D846-DA40-B208-C985B391172D}"/>
              </a:ext>
            </a:extLst>
          </p:cNvPr>
          <p:cNvSpPr txBox="1"/>
          <p:nvPr/>
        </p:nvSpPr>
        <p:spPr>
          <a:xfrm>
            <a:off x="9378858" y="6194148"/>
            <a:ext cx="2813142" cy="646331"/>
          </a:xfrm>
          <a:prstGeom prst="rect">
            <a:avLst/>
          </a:prstGeom>
          <a:noFill/>
        </p:spPr>
        <p:txBody>
          <a:bodyPr wrap="none" rtlCol="0">
            <a:spAutoFit/>
          </a:bodyPr>
          <a:lstStyle/>
          <a:p>
            <a:r>
              <a:rPr lang="it-IT" dirty="0"/>
              <a:t>The </a:t>
            </a:r>
            <a:r>
              <a:rPr lang="it-IT" dirty="0" err="1"/>
              <a:t>Jesuit</a:t>
            </a:r>
            <a:endParaRPr lang="it-IT" dirty="0"/>
          </a:p>
          <a:p>
            <a:r>
              <a:rPr lang="it-IT" dirty="0"/>
              <a:t>Father Antonino Marescalco</a:t>
            </a:r>
          </a:p>
        </p:txBody>
      </p:sp>
      <p:sp>
        <p:nvSpPr>
          <p:cNvPr id="4" name="CasellaDiTesto 3">
            <a:extLst>
              <a:ext uri="{FF2B5EF4-FFF2-40B4-BE49-F238E27FC236}">
                <a16:creationId xmlns:a16="http://schemas.microsoft.com/office/drawing/2014/main" xmlns="" id="{A07659B0-5918-9647-A186-6025CBCF4342}"/>
              </a:ext>
            </a:extLst>
          </p:cNvPr>
          <p:cNvSpPr txBox="1"/>
          <p:nvPr/>
        </p:nvSpPr>
        <p:spPr>
          <a:xfrm>
            <a:off x="5455920" y="6332910"/>
            <a:ext cx="2851293" cy="369332"/>
          </a:xfrm>
          <a:prstGeom prst="rect">
            <a:avLst/>
          </a:prstGeom>
          <a:noFill/>
        </p:spPr>
        <p:txBody>
          <a:bodyPr wrap="none" rtlCol="0">
            <a:spAutoFit/>
          </a:bodyPr>
          <a:lstStyle/>
          <a:p>
            <a:r>
              <a:rPr lang="it-IT" dirty="0"/>
              <a:t>A native old man from Noto</a:t>
            </a:r>
          </a:p>
        </p:txBody>
      </p:sp>
    </p:spTree>
    <p:extLst>
      <p:ext uri="{BB962C8B-B14F-4D97-AF65-F5344CB8AC3E}">
        <p14:creationId xmlns:p14="http://schemas.microsoft.com/office/powerpoint/2010/main" val="1907158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379910" y="2049170"/>
            <a:ext cx="11029615" cy="4808830"/>
          </a:xfrm>
        </p:spPr>
        <p:txBody>
          <a:bodyPr>
            <a:noAutofit/>
          </a:bodyPr>
          <a:lstStyle/>
          <a:p>
            <a:r>
              <a:rPr lang="en-GB" sz="2800" dirty="0">
                <a:solidFill>
                  <a:schemeClr val="accent3">
                    <a:lumMod val="50000"/>
                  </a:schemeClr>
                </a:solidFill>
              </a:rPr>
              <a:t>Thanks to 3D technologies, it was therefore possible to faithfully reconstruct the faces and somatic features of the characters, who were then associated with really existing people, with their social rules, dressed in keeping with XVII century fashion, as agreed by the scientific committee, in order to obtain convincing, charismatic figures, endowed with complexity and personality.</a:t>
            </a:r>
          </a:p>
        </p:txBody>
      </p:sp>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PARTICIPATORY PRODUCTION PROCESS: THE 3D RECONSTRUCTION OF PEOPLE</a:t>
            </a:r>
          </a:p>
        </p:txBody>
      </p:sp>
    </p:spTree>
    <p:extLst>
      <p:ext uri="{BB962C8B-B14F-4D97-AF65-F5344CB8AC3E}">
        <p14:creationId xmlns:p14="http://schemas.microsoft.com/office/powerpoint/2010/main" val="2965195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PARTICIPATORY PRODUCTION PROCESS: THE 3D RECONSTRUCTION OF PEOPLE</a:t>
            </a:r>
          </a:p>
        </p:txBody>
      </p:sp>
      <p:pic>
        <p:nvPicPr>
          <p:cNvPr id="8" name="Immagine 7">
            <a:extLst>
              <a:ext uri="{FF2B5EF4-FFF2-40B4-BE49-F238E27FC236}">
                <a16:creationId xmlns:a16="http://schemas.microsoft.com/office/drawing/2014/main" xmlns="" id="{1022DE6F-C02E-9F43-8C5B-07EC86866590}"/>
              </a:ext>
            </a:extLst>
          </p:cNvPr>
          <p:cNvPicPr>
            <a:picLocks noChangeAspect="1"/>
          </p:cNvPicPr>
          <p:nvPr/>
        </p:nvPicPr>
        <p:blipFill rotWithShape="1">
          <a:blip r:embed="rId2"/>
          <a:srcRect b="51570"/>
          <a:stretch/>
        </p:blipFill>
        <p:spPr>
          <a:xfrm>
            <a:off x="1276136" y="1833193"/>
            <a:ext cx="10099000" cy="5024807"/>
          </a:xfrm>
          <a:prstGeom prst="rect">
            <a:avLst/>
          </a:prstGeom>
        </p:spPr>
      </p:pic>
    </p:spTree>
    <p:extLst>
      <p:ext uri="{BB962C8B-B14F-4D97-AF65-F5344CB8AC3E}">
        <p14:creationId xmlns:p14="http://schemas.microsoft.com/office/powerpoint/2010/main" val="197827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PARTICIPATORY PRODUCTION PROCESS: THE 3D RECONSTRUCTION OF PEOPLE</a:t>
            </a:r>
          </a:p>
        </p:txBody>
      </p:sp>
      <p:pic>
        <p:nvPicPr>
          <p:cNvPr id="8" name="Immagine 7">
            <a:extLst>
              <a:ext uri="{FF2B5EF4-FFF2-40B4-BE49-F238E27FC236}">
                <a16:creationId xmlns:a16="http://schemas.microsoft.com/office/drawing/2014/main" xmlns="" id="{1022DE6F-C02E-9F43-8C5B-07EC86866590}"/>
              </a:ext>
            </a:extLst>
          </p:cNvPr>
          <p:cNvPicPr>
            <a:picLocks noChangeAspect="1"/>
          </p:cNvPicPr>
          <p:nvPr/>
        </p:nvPicPr>
        <p:blipFill rotWithShape="1">
          <a:blip r:embed="rId2"/>
          <a:srcRect b="51570"/>
          <a:stretch/>
        </p:blipFill>
        <p:spPr>
          <a:xfrm>
            <a:off x="1276136" y="1833193"/>
            <a:ext cx="10099000" cy="5024807"/>
          </a:xfrm>
          <a:prstGeom prst="rect">
            <a:avLst/>
          </a:prstGeom>
        </p:spPr>
      </p:pic>
      <p:pic>
        <p:nvPicPr>
          <p:cNvPr id="3" name="Immagine 2">
            <a:extLst>
              <a:ext uri="{FF2B5EF4-FFF2-40B4-BE49-F238E27FC236}">
                <a16:creationId xmlns:a16="http://schemas.microsoft.com/office/drawing/2014/main" xmlns="" id="{03AE7B00-9FFB-A044-AE14-AC571C2E7AE7}"/>
              </a:ext>
            </a:extLst>
          </p:cNvPr>
          <p:cNvPicPr>
            <a:picLocks noChangeAspect="1"/>
          </p:cNvPicPr>
          <p:nvPr/>
        </p:nvPicPr>
        <p:blipFill>
          <a:blip r:embed="rId3"/>
          <a:stretch>
            <a:fillRect/>
          </a:stretch>
        </p:blipFill>
        <p:spPr>
          <a:xfrm>
            <a:off x="1276135" y="1833192"/>
            <a:ext cx="10168897" cy="5024807"/>
          </a:xfrm>
          <a:prstGeom prst="rect">
            <a:avLst/>
          </a:prstGeom>
        </p:spPr>
      </p:pic>
    </p:spTree>
    <p:extLst>
      <p:ext uri="{BB962C8B-B14F-4D97-AF65-F5344CB8AC3E}">
        <p14:creationId xmlns:p14="http://schemas.microsoft.com/office/powerpoint/2010/main" val="3920235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PARTICIPATORY PRODUCTION PROCESS: THE 3D RECONSTRUCTION OF PEOPLE</a:t>
            </a:r>
          </a:p>
        </p:txBody>
      </p:sp>
      <p:pic>
        <p:nvPicPr>
          <p:cNvPr id="8" name="Immagine 7">
            <a:extLst>
              <a:ext uri="{FF2B5EF4-FFF2-40B4-BE49-F238E27FC236}">
                <a16:creationId xmlns:a16="http://schemas.microsoft.com/office/drawing/2014/main" xmlns="" id="{1022DE6F-C02E-9F43-8C5B-07EC86866590}"/>
              </a:ext>
            </a:extLst>
          </p:cNvPr>
          <p:cNvPicPr>
            <a:picLocks noChangeAspect="1"/>
          </p:cNvPicPr>
          <p:nvPr/>
        </p:nvPicPr>
        <p:blipFill rotWithShape="1">
          <a:blip r:embed="rId2"/>
          <a:srcRect b="51570"/>
          <a:stretch/>
        </p:blipFill>
        <p:spPr>
          <a:xfrm>
            <a:off x="1276136" y="1833193"/>
            <a:ext cx="10099000" cy="5024807"/>
          </a:xfrm>
          <a:prstGeom prst="rect">
            <a:avLst/>
          </a:prstGeom>
        </p:spPr>
      </p:pic>
      <p:pic>
        <p:nvPicPr>
          <p:cNvPr id="4" name="Immagine 3">
            <a:extLst>
              <a:ext uri="{FF2B5EF4-FFF2-40B4-BE49-F238E27FC236}">
                <a16:creationId xmlns:a16="http://schemas.microsoft.com/office/drawing/2014/main" xmlns="" id="{2CD8190A-8780-A34B-8D6E-AE0A41C4739D}"/>
              </a:ext>
            </a:extLst>
          </p:cNvPr>
          <p:cNvPicPr>
            <a:picLocks noChangeAspect="1"/>
          </p:cNvPicPr>
          <p:nvPr/>
        </p:nvPicPr>
        <p:blipFill>
          <a:blip r:embed="rId3"/>
          <a:stretch>
            <a:fillRect/>
          </a:stretch>
        </p:blipFill>
        <p:spPr>
          <a:xfrm>
            <a:off x="1276135" y="1833193"/>
            <a:ext cx="10302339" cy="5024806"/>
          </a:xfrm>
          <a:prstGeom prst="rect">
            <a:avLst/>
          </a:prstGeom>
        </p:spPr>
      </p:pic>
    </p:spTree>
    <p:extLst>
      <p:ext uri="{BB962C8B-B14F-4D97-AF65-F5344CB8AC3E}">
        <p14:creationId xmlns:p14="http://schemas.microsoft.com/office/powerpoint/2010/main" val="3890938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PARTICIPATORY PRODUCTION PROCESS: THE 3D RECONSTRUCTION OF PEOPLE</a:t>
            </a:r>
          </a:p>
        </p:txBody>
      </p:sp>
      <p:pic>
        <p:nvPicPr>
          <p:cNvPr id="8" name="Immagine 7">
            <a:extLst>
              <a:ext uri="{FF2B5EF4-FFF2-40B4-BE49-F238E27FC236}">
                <a16:creationId xmlns:a16="http://schemas.microsoft.com/office/drawing/2014/main" xmlns="" id="{1022DE6F-C02E-9F43-8C5B-07EC86866590}"/>
              </a:ext>
            </a:extLst>
          </p:cNvPr>
          <p:cNvPicPr>
            <a:picLocks noChangeAspect="1"/>
          </p:cNvPicPr>
          <p:nvPr/>
        </p:nvPicPr>
        <p:blipFill rotWithShape="1">
          <a:blip r:embed="rId2"/>
          <a:srcRect b="51570"/>
          <a:stretch/>
        </p:blipFill>
        <p:spPr>
          <a:xfrm>
            <a:off x="1276136" y="1833193"/>
            <a:ext cx="10099000" cy="5024807"/>
          </a:xfrm>
          <a:prstGeom prst="rect">
            <a:avLst/>
          </a:prstGeom>
        </p:spPr>
      </p:pic>
      <p:pic>
        <p:nvPicPr>
          <p:cNvPr id="3" name="Immagine 2">
            <a:extLst>
              <a:ext uri="{FF2B5EF4-FFF2-40B4-BE49-F238E27FC236}">
                <a16:creationId xmlns:a16="http://schemas.microsoft.com/office/drawing/2014/main" xmlns="" id="{95DDF1A7-8D0C-BE46-9314-EE3EBB864E22}"/>
              </a:ext>
            </a:extLst>
          </p:cNvPr>
          <p:cNvPicPr>
            <a:picLocks noChangeAspect="1"/>
          </p:cNvPicPr>
          <p:nvPr/>
        </p:nvPicPr>
        <p:blipFill>
          <a:blip r:embed="rId3"/>
          <a:stretch>
            <a:fillRect/>
          </a:stretch>
        </p:blipFill>
        <p:spPr>
          <a:xfrm>
            <a:off x="1276136" y="1833192"/>
            <a:ext cx="9989972" cy="5024807"/>
          </a:xfrm>
          <a:prstGeom prst="rect">
            <a:avLst/>
          </a:prstGeom>
        </p:spPr>
      </p:pic>
    </p:spTree>
    <p:extLst>
      <p:ext uri="{BB962C8B-B14F-4D97-AF65-F5344CB8AC3E}">
        <p14:creationId xmlns:p14="http://schemas.microsoft.com/office/powerpoint/2010/main" val="2604624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PARTICIPATORY PRODUCTION PROCESS: THE 3D RECONSTRUCTION OF PEOPLE</a:t>
            </a:r>
          </a:p>
        </p:txBody>
      </p:sp>
      <p:pic>
        <p:nvPicPr>
          <p:cNvPr id="8" name="Immagine 7">
            <a:extLst>
              <a:ext uri="{FF2B5EF4-FFF2-40B4-BE49-F238E27FC236}">
                <a16:creationId xmlns:a16="http://schemas.microsoft.com/office/drawing/2014/main" xmlns="" id="{1022DE6F-C02E-9F43-8C5B-07EC86866590}"/>
              </a:ext>
            </a:extLst>
          </p:cNvPr>
          <p:cNvPicPr>
            <a:picLocks noChangeAspect="1"/>
          </p:cNvPicPr>
          <p:nvPr/>
        </p:nvPicPr>
        <p:blipFill rotWithShape="1">
          <a:blip r:embed="rId2"/>
          <a:srcRect b="51570"/>
          <a:stretch/>
        </p:blipFill>
        <p:spPr>
          <a:xfrm>
            <a:off x="1276136" y="1833193"/>
            <a:ext cx="10099000" cy="5024807"/>
          </a:xfrm>
          <a:prstGeom prst="rect">
            <a:avLst/>
          </a:prstGeom>
        </p:spPr>
      </p:pic>
      <p:pic>
        <p:nvPicPr>
          <p:cNvPr id="4" name="Immagine 3">
            <a:extLst>
              <a:ext uri="{FF2B5EF4-FFF2-40B4-BE49-F238E27FC236}">
                <a16:creationId xmlns:a16="http://schemas.microsoft.com/office/drawing/2014/main" xmlns="" id="{E275B0AD-D360-DE4B-B9B6-095453595F8B}"/>
              </a:ext>
            </a:extLst>
          </p:cNvPr>
          <p:cNvPicPr>
            <a:picLocks noChangeAspect="1"/>
          </p:cNvPicPr>
          <p:nvPr/>
        </p:nvPicPr>
        <p:blipFill>
          <a:blip r:embed="rId3"/>
          <a:stretch>
            <a:fillRect/>
          </a:stretch>
        </p:blipFill>
        <p:spPr>
          <a:xfrm>
            <a:off x="1276136" y="1833193"/>
            <a:ext cx="10748328" cy="5024806"/>
          </a:xfrm>
          <a:prstGeom prst="rect">
            <a:avLst/>
          </a:prstGeom>
        </p:spPr>
      </p:pic>
    </p:spTree>
    <p:extLst>
      <p:ext uri="{BB962C8B-B14F-4D97-AF65-F5344CB8AC3E}">
        <p14:creationId xmlns:p14="http://schemas.microsoft.com/office/powerpoint/2010/main" val="74083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83725EB-8154-E14B-9DCB-786329C048EB}"/>
              </a:ext>
            </a:extLst>
          </p:cNvPr>
          <p:cNvSpPr>
            <a:spLocks noGrp="1"/>
          </p:cNvSpPr>
          <p:nvPr>
            <p:ph type="title"/>
          </p:nvPr>
        </p:nvSpPr>
        <p:spPr/>
        <p:txBody>
          <a:bodyPr/>
          <a:lstStyle/>
          <a:p>
            <a:r>
              <a:rPr lang="it-IT" dirty="0">
                <a:solidFill>
                  <a:srgbClr val="FFC000"/>
                </a:solidFill>
              </a:rPr>
              <a:t>NEW DIGITAL EXPERIENCES IN A CHANGING WORLD</a:t>
            </a:r>
          </a:p>
        </p:txBody>
      </p:sp>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290245" y="2049170"/>
            <a:ext cx="6082846" cy="4808830"/>
          </a:xfrm>
        </p:spPr>
        <p:txBody>
          <a:bodyPr>
            <a:noAutofit/>
          </a:bodyPr>
          <a:lstStyle/>
          <a:p>
            <a:r>
              <a:rPr lang="en-GB" sz="2800" dirty="0">
                <a:solidFill>
                  <a:schemeClr val="accent3">
                    <a:lumMod val="50000"/>
                  </a:schemeClr>
                </a:solidFill>
              </a:rPr>
              <a:t>The diffusion of new technologies has given rise to the spread of information and improvement in quality as well as evolving the way people enjoy museums, culture and cities. </a:t>
            </a:r>
            <a:endParaRPr lang="it-IT" sz="2800" dirty="0">
              <a:solidFill>
                <a:schemeClr val="accent3">
                  <a:lumMod val="50000"/>
                </a:schemeClr>
              </a:solidFill>
            </a:endParaRPr>
          </a:p>
          <a:p>
            <a:r>
              <a:rPr lang="en-GB" sz="2800" dirty="0">
                <a:solidFill>
                  <a:schemeClr val="accent3">
                    <a:lumMod val="50000"/>
                  </a:schemeClr>
                </a:solidFill>
              </a:rPr>
              <a:t>New technologies are improving both cultural and tourist strategies and people’s enjoyment of cultural opportunities such as museums, archaeological sites and art collections and, in general, culture.  </a:t>
            </a:r>
            <a:endParaRPr lang="it-IT" sz="2800" dirty="0">
              <a:solidFill>
                <a:schemeClr val="accent3">
                  <a:lumMod val="50000"/>
                </a:schemeClr>
              </a:solidFill>
            </a:endParaRPr>
          </a:p>
        </p:txBody>
      </p:sp>
      <p:pic>
        <p:nvPicPr>
          <p:cNvPr id="4" name="Immagine 3">
            <a:extLst>
              <a:ext uri="{FF2B5EF4-FFF2-40B4-BE49-F238E27FC236}">
                <a16:creationId xmlns:a16="http://schemas.microsoft.com/office/drawing/2014/main" xmlns="" id="{B6CB2122-93BE-604A-9B04-23B0F02B8C43}"/>
              </a:ext>
            </a:extLst>
          </p:cNvPr>
          <p:cNvPicPr>
            <a:picLocks noChangeAspect="1"/>
          </p:cNvPicPr>
          <p:nvPr/>
        </p:nvPicPr>
        <p:blipFill rotWithShape="1">
          <a:blip r:embed="rId2"/>
          <a:srcRect l="5725" r="3809"/>
          <a:stretch/>
        </p:blipFill>
        <p:spPr>
          <a:xfrm>
            <a:off x="6510018" y="2622936"/>
            <a:ext cx="5681982" cy="3532908"/>
          </a:xfrm>
          <a:prstGeom prst="rect">
            <a:avLst/>
          </a:prstGeom>
        </p:spPr>
      </p:pic>
    </p:spTree>
    <p:extLst>
      <p:ext uri="{BB962C8B-B14F-4D97-AF65-F5344CB8AC3E}">
        <p14:creationId xmlns:p14="http://schemas.microsoft.com/office/powerpoint/2010/main" val="2767696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PARTICIPATORY PRODUCTION PROCESS: THE 3D RECONSTRUCTION OF PEOPLE</a:t>
            </a:r>
          </a:p>
        </p:txBody>
      </p:sp>
      <p:pic>
        <p:nvPicPr>
          <p:cNvPr id="8" name="Immagine 7">
            <a:extLst>
              <a:ext uri="{FF2B5EF4-FFF2-40B4-BE49-F238E27FC236}">
                <a16:creationId xmlns:a16="http://schemas.microsoft.com/office/drawing/2014/main" xmlns="" id="{1022DE6F-C02E-9F43-8C5B-07EC86866590}"/>
              </a:ext>
            </a:extLst>
          </p:cNvPr>
          <p:cNvPicPr>
            <a:picLocks noChangeAspect="1"/>
          </p:cNvPicPr>
          <p:nvPr/>
        </p:nvPicPr>
        <p:blipFill rotWithShape="1">
          <a:blip r:embed="rId2"/>
          <a:srcRect b="51570"/>
          <a:stretch/>
        </p:blipFill>
        <p:spPr>
          <a:xfrm>
            <a:off x="1276136" y="1833193"/>
            <a:ext cx="10099000" cy="5024807"/>
          </a:xfrm>
          <a:prstGeom prst="rect">
            <a:avLst/>
          </a:prstGeom>
        </p:spPr>
      </p:pic>
      <p:pic>
        <p:nvPicPr>
          <p:cNvPr id="3" name="Immagine 2">
            <a:extLst>
              <a:ext uri="{FF2B5EF4-FFF2-40B4-BE49-F238E27FC236}">
                <a16:creationId xmlns:a16="http://schemas.microsoft.com/office/drawing/2014/main" xmlns="" id="{E9B85711-D192-754F-8264-FCB9514DCA0E}"/>
              </a:ext>
            </a:extLst>
          </p:cNvPr>
          <p:cNvPicPr>
            <a:picLocks noChangeAspect="1"/>
          </p:cNvPicPr>
          <p:nvPr/>
        </p:nvPicPr>
        <p:blipFill>
          <a:blip r:embed="rId3"/>
          <a:stretch>
            <a:fillRect/>
          </a:stretch>
        </p:blipFill>
        <p:spPr>
          <a:xfrm>
            <a:off x="1318807" y="1833192"/>
            <a:ext cx="10108729" cy="5024807"/>
          </a:xfrm>
          <a:prstGeom prst="rect">
            <a:avLst/>
          </a:prstGeom>
        </p:spPr>
      </p:pic>
    </p:spTree>
    <p:extLst>
      <p:ext uri="{BB962C8B-B14F-4D97-AF65-F5344CB8AC3E}">
        <p14:creationId xmlns:p14="http://schemas.microsoft.com/office/powerpoint/2010/main" val="2207306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353568" y="2082630"/>
            <a:ext cx="11405616" cy="4808830"/>
          </a:xfrm>
        </p:spPr>
        <p:txBody>
          <a:bodyPr>
            <a:noAutofit/>
          </a:bodyPr>
          <a:lstStyle/>
          <a:p>
            <a:r>
              <a:rPr lang="en-GB" sz="2800" dirty="0">
                <a:solidFill>
                  <a:schemeClr val="accent3">
                    <a:lumMod val="50000"/>
                  </a:schemeClr>
                </a:solidFill>
              </a:rPr>
              <a:t>In the texturing phase, all the urban and architectural elements have been reconstructed with a precise and evident note of general degradation (the city suffered much damage from the previous shocks), mixed with poor chromatic tones to simulate a veil of decadence, a suspension of the drama that is bearing down on people, buildings and objects.</a:t>
            </a:r>
          </a:p>
          <a:p>
            <a:r>
              <a:rPr lang="en-GB" sz="2800" dirty="0">
                <a:solidFill>
                  <a:schemeClr val="accent3">
                    <a:lumMod val="50000"/>
                  </a:schemeClr>
                </a:solidFill>
              </a:rPr>
              <a:t>Furthermore, the use of mixed cinematographic techniques (depth fogging, particle dynamics, colour correction, light painting) has therefore made it possible to generate a kind of “virtual fresco” for each environment.</a:t>
            </a:r>
          </a:p>
          <a:p>
            <a:endParaRPr lang="en-GB" sz="2800" dirty="0">
              <a:solidFill>
                <a:schemeClr val="accent3">
                  <a:lumMod val="50000"/>
                </a:schemeClr>
              </a:solidFill>
            </a:endParaRPr>
          </a:p>
        </p:txBody>
      </p:sp>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3D RECONSTRUCTION OF THE CITY</a:t>
            </a:r>
          </a:p>
        </p:txBody>
      </p:sp>
    </p:spTree>
    <p:extLst>
      <p:ext uri="{BB962C8B-B14F-4D97-AF65-F5344CB8AC3E}">
        <p14:creationId xmlns:p14="http://schemas.microsoft.com/office/powerpoint/2010/main" val="1471373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3D MOVIE</a:t>
            </a:r>
          </a:p>
        </p:txBody>
      </p:sp>
      <p:pic>
        <p:nvPicPr>
          <p:cNvPr id="8" name="Immagine 7">
            <a:extLst>
              <a:ext uri="{FF2B5EF4-FFF2-40B4-BE49-F238E27FC236}">
                <a16:creationId xmlns:a16="http://schemas.microsoft.com/office/drawing/2014/main" xmlns="" id="{AC52A14F-BDAE-624B-AD29-D520F01A816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01040" y="2034037"/>
            <a:ext cx="10789920" cy="4823963"/>
          </a:xfrm>
          <a:prstGeom prst="rect">
            <a:avLst/>
          </a:prstGeom>
        </p:spPr>
      </p:pic>
    </p:spTree>
    <p:extLst>
      <p:ext uri="{BB962C8B-B14F-4D97-AF65-F5344CB8AC3E}">
        <p14:creationId xmlns:p14="http://schemas.microsoft.com/office/powerpoint/2010/main" val="1312894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3D MOVIE</a:t>
            </a:r>
          </a:p>
        </p:txBody>
      </p:sp>
      <p:pic>
        <p:nvPicPr>
          <p:cNvPr id="4" name="Immagine 3">
            <a:extLst>
              <a:ext uri="{FF2B5EF4-FFF2-40B4-BE49-F238E27FC236}">
                <a16:creationId xmlns:a16="http://schemas.microsoft.com/office/drawing/2014/main" xmlns="" id="{9CCC2DA4-5018-AA4F-BD44-0FAE125C518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57980" y="1883664"/>
            <a:ext cx="9276040" cy="4974336"/>
          </a:xfrm>
          <a:prstGeom prst="rect">
            <a:avLst/>
          </a:prstGeom>
        </p:spPr>
      </p:pic>
    </p:spTree>
    <p:extLst>
      <p:ext uri="{BB962C8B-B14F-4D97-AF65-F5344CB8AC3E}">
        <p14:creationId xmlns:p14="http://schemas.microsoft.com/office/powerpoint/2010/main" val="144737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3D MOVIE</a:t>
            </a:r>
          </a:p>
        </p:txBody>
      </p:sp>
      <p:pic>
        <p:nvPicPr>
          <p:cNvPr id="4" name="Immagine 3">
            <a:extLst>
              <a:ext uri="{FF2B5EF4-FFF2-40B4-BE49-F238E27FC236}">
                <a16:creationId xmlns:a16="http://schemas.microsoft.com/office/drawing/2014/main" xmlns="" id="{9CCC2DA4-5018-AA4F-BD44-0FAE125C518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57980" y="1883664"/>
            <a:ext cx="9276040" cy="4974336"/>
          </a:xfrm>
          <a:prstGeom prst="rect">
            <a:avLst/>
          </a:prstGeom>
        </p:spPr>
      </p:pic>
      <p:pic>
        <p:nvPicPr>
          <p:cNvPr id="5" name="Immagine 4">
            <a:extLst>
              <a:ext uri="{FF2B5EF4-FFF2-40B4-BE49-F238E27FC236}">
                <a16:creationId xmlns:a16="http://schemas.microsoft.com/office/drawing/2014/main" xmlns="" id="{25D29941-1FB5-C845-8623-4686338F3DFC}"/>
              </a:ext>
            </a:extLst>
          </p:cNvPr>
          <p:cNvPicPr/>
          <p:nvPr/>
        </p:nvPicPr>
        <p:blipFill>
          <a:blip r:embed="rId3" cstate="print">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tretch>
            <a:fillRect/>
          </a:stretch>
        </p:blipFill>
        <p:spPr>
          <a:xfrm>
            <a:off x="1482364" y="1883664"/>
            <a:ext cx="9251656" cy="4974336"/>
          </a:xfrm>
          <a:prstGeom prst="rect">
            <a:avLst/>
          </a:prstGeom>
        </p:spPr>
      </p:pic>
    </p:spTree>
    <p:extLst>
      <p:ext uri="{BB962C8B-B14F-4D97-AF65-F5344CB8AC3E}">
        <p14:creationId xmlns:p14="http://schemas.microsoft.com/office/powerpoint/2010/main" val="247147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3D MOVIE</a:t>
            </a:r>
          </a:p>
        </p:txBody>
      </p:sp>
      <p:pic>
        <p:nvPicPr>
          <p:cNvPr id="4" name="Immagine 3">
            <a:extLst>
              <a:ext uri="{FF2B5EF4-FFF2-40B4-BE49-F238E27FC236}">
                <a16:creationId xmlns:a16="http://schemas.microsoft.com/office/drawing/2014/main" xmlns="" id="{9CCC2DA4-5018-AA4F-BD44-0FAE125C518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57980" y="1883664"/>
            <a:ext cx="9276040" cy="4974336"/>
          </a:xfrm>
          <a:prstGeom prst="rect">
            <a:avLst/>
          </a:prstGeom>
        </p:spPr>
      </p:pic>
      <p:pic>
        <p:nvPicPr>
          <p:cNvPr id="3" name="Immagine 2">
            <a:extLst>
              <a:ext uri="{FF2B5EF4-FFF2-40B4-BE49-F238E27FC236}">
                <a16:creationId xmlns:a16="http://schemas.microsoft.com/office/drawing/2014/main" xmlns="" id="{804E3BE1-832B-5648-9AD8-FEB9BD99E39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87000"/>
                    </a14:imgEffect>
                    <a14:imgEffect>
                      <a14:brightnessContrast bright="32000" contrast="-14000"/>
                    </a14:imgEffect>
                  </a14:imgLayer>
                </a14:imgProps>
              </a:ext>
            </a:extLst>
          </a:blip>
          <a:srcRect l="5377"/>
          <a:stretch/>
        </p:blipFill>
        <p:spPr>
          <a:xfrm>
            <a:off x="1384798" y="1883664"/>
            <a:ext cx="9422404" cy="4974336"/>
          </a:xfrm>
          <a:prstGeom prst="rect">
            <a:avLst/>
          </a:prstGeom>
        </p:spPr>
      </p:pic>
    </p:spTree>
    <p:extLst>
      <p:ext uri="{BB962C8B-B14F-4D97-AF65-F5344CB8AC3E}">
        <p14:creationId xmlns:p14="http://schemas.microsoft.com/office/powerpoint/2010/main" val="1522899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3D MOVIE</a:t>
            </a:r>
          </a:p>
        </p:txBody>
      </p:sp>
      <p:pic>
        <p:nvPicPr>
          <p:cNvPr id="4" name="Immagine 3">
            <a:extLst>
              <a:ext uri="{FF2B5EF4-FFF2-40B4-BE49-F238E27FC236}">
                <a16:creationId xmlns:a16="http://schemas.microsoft.com/office/drawing/2014/main" xmlns="" id="{9CCC2DA4-5018-AA4F-BD44-0FAE125C518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57980" y="1883664"/>
            <a:ext cx="9276040" cy="4974336"/>
          </a:xfrm>
          <a:prstGeom prst="rect">
            <a:avLst/>
          </a:prstGeom>
        </p:spPr>
      </p:pic>
      <p:pic>
        <p:nvPicPr>
          <p:cNvPr id="5" name="Immagine 4">
            <a:extLst>
              <a:ext uri="{FF2B5EF4-FFF2-40B4-BE49-F238E27FC236}">
                <a16:creationId xmlns:a16="http://schemas.microsoft.com/office/drawing/2014/main" xmlns="" id="{01454B0F-CEA1-124C-B396-1D73174B1F9A}"/>
              </a:ext>
            </a:extLst>
          </p:cNvPr>
          <p:cNvPicPr/>
          <p:nvPr/>
        </p:nvPicPr>
        <p:blipFill>
          <a:blip r:embed="rId3" cstate="print">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val="0"/>
              </a:ext>
            </a:extLst>
          </a:blip>
          <a:stretch>
            <a:fillRect/>
          </a:stretch>
        </p:blipFill>
        <p:spPr>
          <a:xfrm>
            <a:off x="1457980" y="1883664"/>
            <a:ext cx="9276040" cy="4974336"/>
          </a:xfrm>
          <a:prstGeom prst="rect">
            <a:avLst/>
          </a:prstGeom>
        </p:spPr>
      </p:pic>
    </p:spTree>
    <p:extLst>
      <p:ext uri="{BB962C8B-B14F-4D97-AF65-F5344CB8AC3E}">
        <p14:creationId xmlns:p14="http://schemas.microsoft.com/office/powerpoint/2010/main" val="3265974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3D MOVIE</a:t>
            </a:r>
          </a:p>
        </p:txBody>
      </p:sp>
      <p:pic>
        <p:nvPicPr>
          <p:cNvPr id="4" name="Immagine 3">
            <a:extLst>
              <a:ext uri="{FF2B5EF4-FFF2-40B4-BE49-F238E27FC236}">
                <a16:creationId xmlns:a16="http://schemas.microsoft.com/office/drawing/2014/main" xmlns="" id="{9CCC2DA4-5018-AA4F-BD44-0FAE125C518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57980" y="1883664"/>
            <a:ext cx="9276040" cy="4974336"/>
          </a:xfrm>
          <a:prstGeom prst="rect">
            <a:avLst/>
          </a:prstGeom>
        </p:spPr>
      </p:pic>
      <p:pic>
        <p:nvPicPr>
          <p:cNvPr id="7" name="Immagine 6">
            <a:extLst>
              <a:ext uri="{FF2B5EF4-FFF2-40B4-BE49-F238E27FC236}">
                <a16:creationId xmlns:a16="http://schemas.microsoft.com/office/drawing/2014/main" xmlns="" id="{8DF67FF9-4572-AC45-ACD4-6B4F399FD42C}"/>
              </a:ext>
            </a:extLst>
          </p:cNvPr>
          <p:cNvPicPr/>
          <p:nvPr/>
        </p:nvPicPr>
        <p:blipFill>
          <a:blip r:embed="rId3" cstate="print">
            <a:extLst>
              <a:ext uri="{BEBA8EAE-BF5A-486C-A8C5-ECC9F3942E4B}">
                <a14:imgProps xmlns:a14="http://schemas.microsoft.com/office/drawing/2010/main">
                  <a14:imgLayer r:embed="rId4">
                    <a14:imgEffect>
                      <a14:brightnessContrast bright="41000"/>
                    </a14:imgEffect>
                  </a14:imgLayer>
                </a14:imgProps>
              </a:ext>
              <a:ext uri="{28A0092B-C50C-407E-A947-70E740481C1C}">
                <a14:useLocalDpi xmlns:a14="http://schemas.microsoft.com/office/drawing/2010/main" val="0"/>
              </a:ext>
            </a:extLst>
          </a:blip>
          <a:stretch>
            <a:fillRect/>
          </a:stretch>
        </p:blipFill>
        <p:spPr>
          <a:xfrm>
            <a:off x="1457980" y="1883664"/>
            <a:ext cx="9276040" cy="4974336"/>
          </a:xfrm>
          <a:prstGeom prst="rect">
            <a:avLst/>
          </a:prstGeom>
        </p:spPr>
      </p:pic>
    </p:spTree>
    <p:extLst>
      <p:ext uri="{BB962C8B-B14F-4D97-AF65-F5344CB8AC3E}">
        <p14:creationId xmlns:p14="http://schemas.microsoft.com/office/powerpoint/2010/main" val="2656572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3D MOVIE</a:t>
            </a:r>
          </a:p>
        </p:txBody>
      </p:sp>
      <p:pic>
        <p:nvPicPr>
          <p:cNvPr id="4" name="Immagine 3">
            <a:extLst>
              <a:ext uri="{FF2B5EF4-FFF2-40B4-BE49-F238E27FC236}">
                <a16:creationId xmlns:a16="http://schemas.microsoft.com/office/drawing/2014/main" xmlns="" id="{9CCC2DA4-5018-AA4F-BD44-0FAE125C518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57980" y="1883664"/>
            <a:ext cx="9276040" cy="4974336"/>
          </a:xfrm>
          <a:prstGeom prst="rect">
            <a:avLst/>
          </a:prstGeom>
        </p:spPr>
      </p:pic>
      <p:pic>
        <p:nvPicPr>
          <p:cNvPr id="5" name="Immagine 4">
            <a:extLst>
              <a:ext uri="{FF2B5EF4-FFF2-40B4-BE49-F238E27FC236}">
                <a16:creationId xmlns:a16="http://schemas.microsoft.com/office/drawing/2014/main" xmlns="" id="{BFC8F76E-05DE-914C-B060-B33479881F58}"/>
              </a:ext>
            </a:extLst>
          </p:cNvPr>
          <p:cNvPicPr/>
          <p:nvPr/>
        </p:nvPicPr>
        <p:blipFill rotWithShape="1">
          <a:blip r:embed="rId3" cstate="print">
            <a:extLst>
              <a:ext uri="{28A0092B-C50C-407E-A947-70E740481C1C}">
                <a14:useLocalDpi xmlns:a14="http://schemas.microsoft.com/office/drawing/2010/main" val="0"/>
              </a:ext>
            </a:extLst>
          </a:blip>
          <a:srcRect l="5347" r="6389"/>
          <a:stretch/>
        </p:blipFill>
        <p:spPr bwMode="auto">
          <a:xfrm>
            <a:off x="1457980" y="1883664"/>
            <a:ext cx="9276040" cy="49743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4779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EVOCATIVE STORYTELLING </a:t>
            </a:r>
          </a:p>
        </p:txBody>
      </p:sp>
      <p:sp>
        <p:nvSpPr>
          <p:cNvPr id="7" name="Segnaposto contenuto 2">
            <a:extLst>
              <a:ext uri="{FF2B5EF4-FFF2-40B4-BE49-F238E27FC236}">
                <a16:creationId xmlns:a16="http://schemas.microsoft.com/office/drawing/2014/main" xmlns="" id="{347C56E2-0A2A-D241-933D-C58943A24847}"/>
              </a:ext>
            </a:extLst>
          </p:cNvPr>
          <p:cNvSpPr>
            <a:spLocks noGrp="1"/>
          </p:cNvSpPr>
          <p:nvPr>
            <p:ph idx="1"/>
          </p:nvPr>
        </p:nvSpPr>
        <p:spPr>
          <a:xfrm>
            <a:off x="353568" y="2082630"/>
            <a:ext cx="11405616" cy="4808830"/>
          </a:xfrm>
        </p:spPr>
        <p:txBody>
          <a:bodyPr>
            <a:noAutofit/>
          </a:bodyPr>
          <a:lstStyle/>
          <a:p>
            <a:r>
              <a:rPr lang="en-GB" sz="2800" dirty="0">
                <a:solidFill>
                  <a:schemeClr val="accent3">
                    <a:lumMod val="50000"/>
                  </a:schemeClr>
                </a:solidFill>
              </a:rPr>
              <a:t>From the emotional and evocative side, an external storyteller introduces the story in some scenes. </a:t>
            </a:r>
          </a:p>
          <a:p>
            <a:r>
              <a:rPr lang="en-GB" sz="2800" dirty="0">
                <a:solidFill>
                  <a:schemeClr val="accent3">
                    <a:lumMod val="50000"/>
                  </a:schemeClr>
                </a:solidFill>
              </a:rPr>
              <a:t>In parallel, in the case of the Mayor, the Prisoner and the Jesuit, voice actors were also involved: the three mentioned characters were also able to express themselves vocally, thanks to facial animation and </a:t>
            </a:r>
            <a:r>
              <a:rPr lang="en-GB" sz="2800" dirty="0" err="1">
                <a:solidFill>
                  <a:schemeClr val="accent3">
                    <a:lumMod val="50000"/>
                  </a:schemeClr>
                </a:solidFill>
              </a:rPr>
              <a:t>lipsync</a:t>
            </a:r>
            <a:r>
              <a:rPr lang="en-GB" sz="2800" dirty="0">
                <a:solidFill>
                  <a:schemeClr val="accent3">
                    <a:lumMod val="50000"/>
                  </a:schemeClr>
                </a:solidFill>
              </a:rPr>
              <a:t> techniques.</a:t>
            </a:r>
          </a:p>
        </p:txBody>
      </p:sp>
    </p:spTree>
    <p:extLst>
      <p:ext uri="{BB962C8B-B14F-4D97-AF65-F5344CB8AC3E}">
        <p14:creationId xmlns:p14="http://schemas.microsoft.com/office/powerpoint/2010/main" val="62417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useo-civico-scienze-naturali-milano-zero.png" descr="museo-civico-scienze-naturali-milano-zero.png">
            <a:extLst>
              <a:ext uri="{FF2B5EF4-FFF2-40B4-BE49-F238E27FC236}">
                <a16:creationId xmlns:a16="http://schemas.microsoft.com/office/drawing/2014/main" xmlns="" id="{7BF87281-4D1C-E046-B8A4-FE28681CA9C9}"/>
              </a:ext>
            </a:extLst>
          </p:cNvPr>
          <p:cNvPicPr>
            <a:picLocks noChangeAspect="1"/>
          </p:cNvPicPr>
          <p:nvPr/>
        </p:nvPicPr>
        <p:blipFill>
          <a:blip r:embed="rId2">
            <a:alphaModFix amt="39000"/>
          </a:blip>
          <a:srcRect t="12325" b="12617"/>
          <a:stretch>
            <a:fillRect/>
          </a:stretch>
        </p:blipFill>
        <p:spPr>
          <a:xfrm>
            <a:off x="-1" y="0"/>
            <a:ext cx="12192001" cy="6858001"/>
          </a:xfrm>
          <a:prstGeom prst="rect">
            <a:avLst/>
          </a:prstGeom>
          <a:ln w="12700">
            <a:miter lim="400000"/>
          </a:ln>
        </p:spPr>
      </p:pic>
      <p:sp>
        <p:nvSpPr>
          <p:cNvPr id="2" name="Titolo 1">
            <a:extLst>
              <a:ext uri="{FF2B5EF4-FFF2-40B4-BE49-F238E27FC236}">
                <a16:creationId xmlns:a16="http://schemas.microsoft.com/office/drawing/2014/main" xmlns="" id="{283725EB-8154-E14B-9DCB-786329C048EB}"/>
              </a:ext>
            </a:extLst>
          </p:cNvPr>
          <p:cNvSpPr>
            <a:spLocks noGrp="1"/>
          </p:cNvSpPr>
          <p:nvPr>
            <p:ph type="title"/>
          </p:nvPr>
        </p:nvSpPr>
        <p:spPr/>
        <p:txBody>
          <a:bodyPr/>
          <a:lstStyle/>
          <a:p>
            <a:r>
              <a:rPr lang="it-IT" dirty="0">
                <a:solidFill>
                  <a:srgbClr val="FFC000"/>
                </a:solidFill>
              </a:rPr>
              <a:t>NEW DIGITAL EXPERIENCES IN A CHANGING WORLD</a:t>
            </a:r>
          </a:p>
        </p:txBody>
      </p:sp>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3186544" y="2049170"/>
            <a:ext cx="8424263" cy="4808830"/>
          </a:xfrm>
        </p:spPr>
        <p:txBody>
          <a:bodyPr>
            <a:noAutofit/>
          </a:bodyPr>
          <a:lstStyle/>
          <a:p>
            <a:r>
              <a:rPr lang="en-GB" sz="2800" dirty="0">
                <a:solidFill>
                  <a:schemeClr val="accent3">
                    <a:lumMod val="50000"/>
                  </a:schemeClr>
                </a:solidFill>
              </a:rPr>
              <a:t>AR and VR applications and experiences are among the most popular and innovative audience engagement solutions and their use has recently increased. </a:t>
            </a:r>
          </a:p>
          <a:p>
            <a:r>
              <a:rPr lang="en-GB" sz="2800" dirty="0">
                <a:solidFill>
                  <a:schemeClr val="accent3">
                    <a:lumMod val="50000"/>
                  </a:schemeClr>
                </a:solidFill>
              </a:rPr>
              <a:t>Organizations are searching for new ways to exploit the potential of these technologies to enhance the visitor’s experience from home or in situ. </a:t>
            </a:r>
          </a:p>
          <a:p>
            <a:r>
              <a:rPr lang="en-GB" sz="2800" dirty="0">
                <a:solidFill>
                  <a:schemeClr val="accent3">
                    <a:lumMod val="50000"/>
                  </a:schemeClr>
                </a:solidFill>
              </a:rPr>
              <a:t>The COVI-19 pandemic has brought about incredible advances in the development of VR in the simulation of real-life experiences.</a:t>
            </a:r>
            <a:endParaRPr lang="it-IT" sz="2800" dirty="0">
              <a:solidFill>
                <a:schemeClr val="accent3">
                  <a:lumMod val="50000"/>
                </a:schemeClr>
              </a:solidFill>
            </a:endParaRPr>
          </a:p>
        </p:txBody>
      </p:sp>
      <p:pic>
        <p:nvPicPr>
          <p:cNvPr id="4" name="image21.png" descr="image21.png">
            <a:extLst>
              <a:ext uri="{FF2B5EF4-FFF2-40B4-BE49-F238E27FC236}">
                <a16:creationId xmlns:a16="http://schemas.microsoft.com/office/drawing/2014/main" xmlns="" id="{4EDA2523-9CFC-7A4C-A05D-EA5CC720D729}"/>
              </a:ext>
            </a:extLst>
          </p:cNvPr>
          <p:cNvPicPr>
            <a:picLocks noChangeAspect="1"/>
          </p:cNvPicPr>
          <p:nvPr/>
        </p:nvPicPr>
        <p:blipFill>
          <a:blip r:embed="rId3"/>
          <a:srcRect l="18550"/>
          <a:stretch>
            <a:fillRect/>
          </a:stretch>
        </p:blipFill>
        <p:spPr>
          <a:xfrm>
            <a:off x="0" y="1809896"/>
            <a:ext cx="3034145" cy="5048104"/>
          </a:xfrm>
          <a:prstGeom prst="rect">
            <a:avLst/>
          </a:prstGeom>
          <a:ln w="12700">
            <a:miter lim="400000"/>
          </a:ln>
        </p:spPr>
      </p:pic>
    </p:spTree>
    <p:extLst>
      <p:ext uri="{BB962C8B-B14F-4D97-AF65-F5344CB8AC3E}">
        <p14:creationId xmlns:p14="http://schemas.microsoft.com/office/powerpoint/2010/main" val="225994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A BRIDGE ABOUT THE LEGACY OF RESILIENCE</a:t>
            </a:r>
          </a:p>
        </p:txBody>
      </p:sp>
      <p:sp>
        <p:nvSpPr>
          <p:cNvPr id="7" name="Segnaposto contenuto 2">
            <a:extLst>
              <a:ext uri="{FF2B5EF4-FFF2-40B4-BE49-F238E27FC236}">
                <a16:creationId xmlns:a16="http://schemas.microsoft.com/office/drawing/2014/main" xmlns="" id="{347C56E2-0A2A-D241-933D-C58943A24847}"/>
              </a:ext>
            </a:extLst>
          </p:cNvPr>
          <p:cNvSpPr>
            <a:spLocks noGrp="1"/>
          </p:cNvSpPr>
          <p:nvPr>
            <p:ph idx="1"/>
          </p:nvPr>
        </p:nvSpPr>
        <p:spPr>
          <a:xfrm>
            <a:off x="393192" y="2283798"/>
            <a:ext cx="11405616" cy="4808830"/>
          </a:xfrm>
        </p:spPr>
        <p:txBody>
          <a:bodyPr>
            <a:noAutofit/>
          </a:bodyPr>
          <a:lstStyle/>
          <a:p>
            <a:r>
              <a:rPr lang="en-GB" sz="2800" dirty="0">
                <a:solidFill>
                  <a:schemeClr val="accent3">
                    <a:lumMod val="50000"/>
                  </a:schemeClr>
                </a:solidFill>
              </a:rPr>
              <a:t>A “digital bridge” between generations has been created to regain awareness of their ancient roots and the heritage communities which they all represent. </a:t>
            </a:r>
          </a:p>
          <a:p>
            <a:r>
              <a:rPr lang="en-GB" sz="2800" dirty="0">
                <a:solidFill>
                  <a:schemeClr val="accent3">
                    <a:lumMod val="50000"/>
                  </a:schemeClr>
                </a:solidFill>
              </a:rPr>
              <a:t>The VR project is remarkable for its participatory production process, involving local experts and citizens in rebuilding the last moment of Noto.</a:t>
            </a:r>
          </a:p>
          <a:p>
            <a:r>
              <a:rPr lang="en-GB" sz="2800" dirty="0">
                <a:solidFill>
                  <a:schemeClr val="accent3">
                    <a:lumMod val="50000"/>
                  </a:schemeClr>
                </a:solidFill>
              </a:rPr>
              <a:t>It is the very first VR immersive movie telling, from an emotional and evocative storytelling, of a recent human tragedy, such as an earthquake. </a:t>
            </a:r>
          </a:p>
          <a:p>
            <a:r>
              <a:rPr lang="en-GB" sz="2800" dirty="0">
                <a:solidFill>
                  <a:schemeClr val="accent3">
                    <a:lumMod val="50000"/>
                  </a:schemeClr>
                </a:solidFill>
              </a:rPr>
              <a:t>This process is evocative of the underlying concept of the narrative: the resilience that overcomes the drama and events and emerges from the ruins of the centuries.</a:t>
            </a:r>
          </a:p>
          <a:p>
            <a:endParaRPr lang="en-GB" sz="2800" dirty="0">
              <a:solidFill>
                <a:schemeClr val="accent3">
                  <a:lumMod val="50000"/>
                </a:schemeClr>
              </a:solidFill>
            </a:endParaRPr>
          </a:p>
        </p:txBody>
      </p:sp>
    </p:spTree>
    <p:extLst>
      <p:ext uri="{BB962C8B-B14F-4D97-AF65-F5344CB8AC3E}">
        <p14:creationId xmlns:p14="http://schemas.microsoft.com/office/powerpoint/2010/main" val="1689101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56FC3FE-FA71-814F-9035-A589CCE1DEA5}"/>
              </a:ext>
            </a:extLst>
          </p:cNvPr>
          <p:cNvSpPr>
            <a:spLocks noGrp="1"/>
          </p:cNvSpPr>
          <p:nvPr>
            <p:ph type="ctrTitle"/>
          </p:nvPr>
        </p:nvSpPr>
        <p:spPr/>
        <p:txBody>
          <a:bodyPr>
            <a:normAutofit/>
          </a:bodyPr>
          <a:lstStyle/>
          <a:p>
            <a:pPr algn="ctr"/>
            <a:r>
              <a:rPr lang="en-US" dirty="0"/>
              <a:t>Noto: the day of fear (1693)</a:t>
            </a:r>
            <a:endParaRPr lang="it-IT" sz="4000" dirty="0"/>
          </a:p>
        </p:txBody>
      </p:sp>
      <p:sp>
        <p:nvSpPr>
          <p:cNvPr id="3" name="Sottotitolo 2">
            <a:extLst>
              <a:ext uri="{FF2B5EF4-FFF2-40B4-BE49-F238E27FC236}">
                <a16:creationId xmlns:a16="http://schemas.microsoft.com/office/drawing/2014/main" xmlns="" id="{6F7CC762-2B8B-194B-9B45-5B2634CC73B3}"/>
              </a:ext>
            </a:extLst>
          </p:cNvPr>
          <p:cNvSpPr>
            <a:spLocks noGrp="1"/>
          </p:cNvSpPr>
          <p:nvPr>
            <p:ph type="subTitle" idx="1"/>
          </p:nvPr>
        </p:nvSpPr>
        <p:spPr/>
        <p:txBody>
          <a:bodyPr>
            <a:normAutofit/>
          </a:bodyPr>
          <a:lstStyle/>
          <a:p>
            <a:pPr algn="ctr"/>
            <a:r>
              <a:rPr lang="en-US" sz="2800" dirty="0"/>
              <a:t>A VR immersive project about the legacy of resilience</a:t>
            </a:r>
            <a:r>
              <a:rPr lang="it-IT" sz="2800" dirty="0"/>
              <a:t> </a:t>
            </a:r>
          </a:p>
        </p:txBody>
      </p:sp>
      <p:sp>
        <p:nvSpPr>
          <p:cNvPr id="5" name="CasellaDiTesto 4">
            <a:extLst>
              <a:ext uri="{FF2B5EF4-FFF2-40B4-BE49-F238E27FC236}">
                <a16:creationId xmlns:a16="http://schemas.microsoft.com/office/drawing/2014/main" xmlns="" id="{DFA51A19-1EAC-3A48-891F-1E8F6759660E}"/>
              </a:ext>
            </a:extLst>
          </p:cNvPr>
          <p:cNvSpPr txBox="1"/>
          <p:nvPr/>
        </p:nvSpPr>
        <p:spPr>
          <a:xfrm>
            <a:off x="556536" y="4740885"/>
            <a:ext cx="1878409" cy="1508105"/>
          </a:xfrm>
          <a:prstGeom prst="rect">
            <a:avLst/>
          </a:prstGeom>
          <a:noFill/>
        </p:spPr>
        <p:txBody>
          <a:bodyPr wrap="square" rtlCol="0">
            <a:spAutoFit/>
          </a:bodyPr>
          <a:lstStyle/>
          <a:p>
            <a:r>
              <a:rPr lang="it-IT" sz="2800" dirty="0">
                <a:solidFill>
                  <a:srgbClr val="FFC000"/>
                </a:solidFill>
              </a:rPr>
              <a:t>Elisa Bonacini</a:t>
            </a:r>
          </a:p>
          <a:p>
            <a:r>
              <a:rPr lang="it-IT" dirty="0">
                <a:solidFill>
                  <a:srgbClr val="FFC000"/>
                </a:solidFill>
              </a:rPr>
              <a:t>University of South Florida</a:t>
            </a:r>
          </a:p>
        </p:txBody>
      </p:sp>
      <p:pic>
        <p:nvPicPr>
          <p:cNvPr id="9" name="Immagine 8">
            <a:extLst>
              <a:ext uri="{FF2B5EF4-FFF2-40B4-BE49-F238E27FC236}">
                <a16:creationId xmlns:a16="http://schemas.microsoft.com/office/drawing/2014/main" xmlns="" id="{FE260208-4623-C046-B2E4-0A18669B7733}"/>
              </a:ext>
            </a:extLst>
          </p:cNvPr>
          <p:cNvPicPr>
            <a:picLocks noChangeAspect="1"/>
          </p:cNvPicPr>
          <p:nvPr/>
        </p:nvPicPr>
        <p:blipFill>
          <a:blip r:embed="rId2"/>
          <a:stretch>
            <a:fillRect/>
          </a:stretch>
        </p:blipFill>
        <p:spPr>
          <a:xfrm>
            <a:off x="479461" y="722675"/>
            <a:ext cx="2097232" cy="595510"/>
          </a:xfrm>
          <a:prstGeom prst="rect">
            <a:avLst/>
          </a:prstGeom>
        </p:spPr>
      </p:pic>
      <p:pic>
        <p:nvPicPr>
          <p:cNvPr id="13" name="Immagine 12">
            <a:extLst>
              <a:ext uri="{FF2B5EF4-FFF2-40B4-BE49-F238E27FC236}">
                <a16:creationId xmlns:a16="http://schemas.microsoft.com/office/drawing/2014/main" xmlns="" id="{BA2DA1B5-269A-4C4F-8216-BBFE041B1688}"/>
              </a:ext>
            </a:extLst>
          </p:cNvPr>
          <p:cNvPicPr>
            <a:picLocks noChangeAspect="1"/>
          </p:cNvPicPr>
          <p:nvPr/>
        </p:nvPicPr>
        <p:blipFill>
          <a:blip r:embed="rId3"/>
          <a:stretch>
            <a:fillRect/>
          </a:stretch>
        </p:blipFill>
        <p:spPr>
          <a:xfrm>
            <a:off x="3186249" y="722675"/>
            <a:ext cx="6425682" cy="571032"/>
          </a:xfrm>
          <a:prstGeom prst="rect">
            <a:avLst/>
          </a:prstGeom>
        </p:spPr>
      </p:pic>
      <p:sp>
        <p:nvSpPr>
          <p:cNvPr id="14" name="CasellaDiTesto 13">
            <a:extLst>
              <a:ext uri="{FF2B5EF4-FFF2-40B4-BE49-F238E27FC236}">
                <a16:creationId xmlns:a16="http://schemas.microsoft.com/office/drawing/2014/main" xmlns="" id="{C7398E21-A40B-5E40-9ECF-78944E762A0B}"/>
              </a:ext>
            </a:extLst>
          </p:cNvPr>
          <p:cNvSpPr txBox="1"/>
          <p:nvPr/>
        </p:nvSpPr>
        <p:spPr>
          <a:xfrm>
            <a:off x="9757054" y="5017884"/>
            <a:ext cx="2168786" cy="1231106"/>
          </a:xfrm>
          <a:prstGeom prst="rect">
            <a:avLst/>
          </a:prstGeom>
          <a:noFill/>
        </p:spPr>
        <p:txBody>
          <a:bodyPr wrap="square" rtlCol="0">
            <a:spAutoFit/>
          </a:bodyPr>
          <a:lstStyle/>
          <a:p>
            <a:r>
              <a:rPr lang="it-IT" sz="2800" dirty="0">
                <a:solidFill>
                  <a:srgbClr val="FFC000"/>
                </a:solidFill>
              </a:rPr>
              <a:t>Sebastiano Deva</a:t>
            </a:r>
          </a:p>
          <a:p>
            <a:r>
              <a:rPr lang="it-IT" dirty="0">
                <a:solidFill>
                  <a:srgbClr val="FFC000"/>
                </a:solidFill>
              </a:rPr>
              <a:t>AppTripper</a:t>
            </a:r>
          </a:p>
        </p:txBody>
      </p:sp>
      <p:pic>
        <p:nvPicPr>
          <p:cNvPr id="11" name="AppTripper-Marchio.png" descr="AppTripper-Marchio.png">
            <a:extLst>
              <a:ext uri="{FF2B5EF4-FFF2-40B4-BE49-F238E27FC236}">
                <a16:creationId xmlns:a16="http://schemas.microsoft.com/office/drawing/2014/main" xmlns="" id="{574F5AAC-359E-9141-BB36-C03A4625E6CA}"/>
              </a:ext>
            </a:extLst>
          </p:cNvPr>
          <p:cNvPicPr>
            <a:picLocks noChangeAspect="1"/>
          </p:cNvPicPr>
          <p:nvPr/>
        </p:nvPicPr>
        <p:blipFill>
          <a:blip r:embed="rId4"/>
          <a:stretch>
            <a:fillRect/>
          </a:stretch>
        </p:blipFill>
        <p:spPr>
          <a:xfrm>
            <a:off x="8686569" y="5215271"/>
            <a:ext cx="956732" cy="956732"/>
          </a:xfrm>
          <a:prstGeom prst="rect">
            <a:avLst/>
          </a:prstGeom>
          <a:ln w="12700">
            <a:miter lim="400000"/>
          </a:ln>
        </p:spPr>
      </p:pic>
      <p:pic>
        <p:nvPicPr>
          <p:cNvPr id="8" name="Immagine 7">
            <a:extLst>
              <a:ext uri="{FF2B5EF4-FFF2-40B4-BE49-F238E27FC236}">
                <a16:creationId xmlns:a16="http://schemas.microsoft.com/office/drawing/2014/main" xmlns="" id="{921286F2-8171-4E4E-96E8-C2DE0142F0E6}"/>
              </a:ext>
            </a:extLst>
          </p:cNvPr>
          <p:cNvPicPr>
            <a:picLocks noChangeAspect="1"/>
          </p:cNvPicPr>
          <p:nvPr/>
        </p:nvPicPr>
        <p:blipFill>
          <a:blip r:embed="rId5"/>
          <a:stretch>
            <a:fillRect/>
          </a:stretch>
        </p:blipFill>
        <p:spPr>
          <a:xfrm>
            <a:off x="2095730" y="5359203"/>
            <a:ext cx="1409700" cy="812800"/>
          </a:xfrm>
          <a:prstGeom prst="rect">
            <a:avLst/>
          </a:prstGeom>
        </p:spPr>
      </p:pic>
      <p:sp>
        <p:nvSpPr>
          <p:cNvPr id="4" name="CasellaDiTesto 3">
            <a:extLst>
              <a:ext uri="{FF2B5EF4-FFF2-40B4-BE49-F238E27FC236}">
                <a16:creationId xmlns:a16="http://schemas.microsoft.com/office/drawing/2014/main" xmlns="" id="{BBED6693-C46B-5843-BB6C-D98230CE5B3C}"/>
              </a:ext>
            </a:extLst>
          </p:cNvPr>
          <p:cNvSpPr txBox="1"/>
          <p:nvPr/>
        </p:nvSpPr>
        <p:spPr>
          <a:xfrm>
            <a:off x="3211317" y="3582673"/>
            <a:ext cx="5953618" cy="1323439"/>
          </a:xfrm>
          <a:prstGeom prst="rect">
            <a:avLst/>
          </a:prstGeom>
          <a:noFill/>
        </p:spPr>
        <p:txBody>
          <a:bodyPr wrap="none" rtlCol="0">
            <a:spAutoFit/>
          </a:bodyPr>
          <a:lstStyle/>
          <a:p>
            <a:r>
              <a:rPr lang="it-IT" sz="8000" dirty="0">
                <a:solidFill>
                  <a:srgbClr val="FFC000"/>
                </a:solidFill>
              </a:rPr>
              <a:t>THANK YOU</a:t>
            </a:r>
          </a:p>
        </p:txBody>
      </p:sp>
    </p:spTree>
    <p:extLst>
      <p:ext uri="{BB962C8B-B14F-4D97-AF65-F5344CB8AC3E}">
        <p14:creationId xmlns:p14="http://schemas.microsoft.com/office/powerpoint/2010/main" val="403280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83725EB-8154-E14B-9DCB-786329C048EB}"/>
              </a:ext>
            </a:extLst>
          </p:cNvPr>
          <p:cNvSpPr>
            <a:spLocks noGrp="1"/>
          </p:cNvSpPr>
          <p:nvPr>
            <p:ph type="title"/>
          </p:nvPr>
        </p:nvSpPr>
        <p:spPr/>
        <p:txBody>
          <a:bodyPr/>
          <a:lstStyle/>
          <a:p>
            <a:r>
              <a:rPr lang="it-IT" dirty="0">
                <a:solidFill>
                  <a:srgbClr val="FFC000"/>
                </a:solidFill>
              </a:rPr>
              <a:t>NEW DIGITAL EXPERIENCES IN A CHANGING WORLD</a:t>
            </a:r>
          </a:p>
        </p:txBody>
      </p:sp>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581191" y="2049170"/>
            <a:ext cx="6414696" cy="4808830"/>
          </a:xfrm>
        </p:spPr>
        <p:txBody>
          <a:bodyPr>
            <a:noAutofit/>
          </a:bodyPr>
          <a:lstStyle/>
          <a:p>
            <a:r>
              <a:rPr lang="en-GB" sz="2800" dirty="0">
                <a:solidFill>
                  <a:schemeClr val="accent3">
                    <a:lumMod val="50000"/>
                  </a:schemeClr>
                </a:solidFill>
              </a:rPr>
              <a:t>Story-based narratives provide experiences which let users understand both cultural heritage and history thanks to more stimulating cognitive and emotional processes. </a:t>
            </a:r>
          </a:p>
          <a:p>
            <a:r>
              <a:rPr lang="en-GB" sz="2800" dirty="0">
                <a:solidFill>
                  <a:schemeClr val="accent3">
                    <a:lumMod val="50000"/>
                  </a:schemeClr>
                </a:solidFill>
              </a:rPr>
              <a:t>Digital storytelling has therefore been considered very useful in the enhancement and fruition of a cultural heritage and visitors’ engagement. </a:t>
            </a:r>
          </a:p>
        </p:txBody>
      </p:sp>
      <p:pic>
        <p:nvPicPr>
          <p:cNvPr id="4" name="Изображение" descr="Изображение">
            <a:extLst>
              <a:ext uri="{FF2B5EF4-FFF2-40B4-BE49-F238E27FC236}">
                <a16:creationId xmlns:a16="http://schemas.microsoft.com/office/drawing/2014/main" xmlns="" id="{968FCBF4-5342-594E-B10E-8D8C8C1712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16"/>
          <a:stretch/>
        </p:blipFill>
        <p:spPr bwMode="auto">
          <a:xfrm>
            <a:off x="7141029" y="2049170"/>
            <a:ext cx="5050971" cy="480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965908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6139542" y="2049170"/>
            <a:ext cx="5921829" cy="4808830"/>
          </a:xfrm>
        </p:spPr>
        <p:txBody>
          <a:bodyPr>
            <a:noAutofit/>
          </a:bodyPr>
          <a:lstStyle/>
          <a:p>
            <a:r>
              <a:rPr lang="en-GB" sz="2800" dirty="0">
                <a:solidFill>
                  <a:schemeClr val="accent3">
                    <a:lumMod val="50000"/>
                  </a:schemeClr>
                </a:solidFill>
              </a:rPr>
              <a:t>VR storytelling experiences revealed their importance in encouraging visitors’ engagement not only through VR reconstructions but also on the evocative and emotional storytelling of events and contexts. </a:t>
            </a:r>
          </a:p>
          <a:p>
            <a:r>
              <a:rPr lang="en-GB" sz="2800" dirty="0">
                <a:solidFill>
                  <a:schemeClr val="accent3">
                    <a:lumMod val="50000"/>
                  </a:schemeClr>
                </a:solidFill>
              </a:rPr>
              <a:t>The VR immersive storytelling movie is focusing on the Noto’s last moments during the1693 earthquake.</a:t>
            </a:r>
          </a:p>
        </p:txBody>
      </p:sp>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AN EMOTIONAL VR TRIP INTO THE PAST</a:t>
            </a:r>
          </a:p>
        </p:txBody>
      </p:sp>
      <p:pic>
        <p:nvPicPr>
          <p:cNvPr id="5" name="Immagine 4">
            <a:extLst>
              <a:ext uri="{FF2B5EF4-FFF2-40B4-BE49-F238E27FC236}">
                <a16:creationId xmlns:a16="http://schemas.microsoft.com/office/drawing/2014/main" xmlns="" id="{FC994849-DAA4-A949-8250-CE528AFA1D36}"/>
              </a:ext>
            </a:extLst>
          </p:cNvPr>
          <p:cNvPicPr>
            <a:picLocks noChangeAspect="1"/>
          </p:cNvPicPr>
          <p:nvPr/>
        </p:nvPicPr>
        <p:blipFill rotWithShape="1">
          <a:blip r:embed="rId2"/>
          <a:srcRect l="9048" t="30675" r="53409" b="18562"/>
          <a:stretch/>
        </p:blipFill>
        <p:spPr>
          <a:xfrm>
            <a:off x="13960" y="2198914"/>
            <a:ext cx="6125582" cy="4659086"/>
          </a:xfrm>
          <a:prstGeom prst="rect">
            <a:avLst/>
          </a:prstGeom>
        </p:spPr>
      </p:pic>
    </p:spTree>
    <p:extLst>
      <p:ext uri="{BB962C8B-B14F-4D97-AF65-F5344CB8AC3E}">
        <p14:creationId xmlns:p14="http://schemas.microsoft.com/office/powerpoint/2010/main" val="244875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377991" y="2049170"/>
            <a:ext cx="5093169" cy="4808830"/>
          </a:xfrm>
        </p:spPr>
        <p:txBody>
          <a:bodyPr>
            <a:noAutofit/>
          </a:bodyPr>
          <a:lstStyle/>
          <a:p>
            <a:r>
              <a:rPr lang="en-GB" sz="2800" dirty="0">
                <a:solidFill>
                  <a:schemeClr val="accent3">
                    <a:lumMod val="50000"/>
                  </a:schemeClr>
                </a:solidFill>
              </a:rPr>
              <a:t>On January 11th 1693 the Val di Noto region, in the South-east of Sicily, was struck by a major earthquake, around 20:30/21:00 local time (corresponding with today’s 1.30 pm).</a:t>
            </a:r>
          </a:p>
          <a:p>
            <a:r>
              <a:rPr lang="en-GB" sz="2800" dirty="0">
                <a:solidFill>
                  <a:schemeClr val="accent3">
                    <a:lumMod val="50000"/>
                  </a:schemeClr>
                </a:solidFill>
              </a:rPr>
              <a:t>The shock was devasting: nearly 70 urban centres were partially or entirely destroyed and about 60,000 people died.  </a:t>
            </a:r>
          </a:p>
        </p:txBody>
      </p:sp>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HISTORICAL CONTEXT</a:t>
            </a:r>
          </a:p>
        </p:txBody>
      </p:sp>
      <p:pic>
        <p:nvPicPr>
          <p:cNvPr id="3" name="Immagine 2">
            <a:extLst>
              <a:ext uri="{FF2B5EF4-FFF2-40B4-BE49-F238E27FC236}">
                <a16:creationId xmlns:a16="http://schemas.microsoft.com/office/drawing/2014/main" xmlns="" id="{C8407445-A425-7742-8E97-1C13628C819A}"/>
              </a:ext>
            </a:extLst>
          </p:cNvPr>
          <p:cNvPicPr>
            <a:picLocks noChangeAspect="1"/>
          </p:cNvPicPr>
          <p:nvPr/>
        </p:nvPicPr>
        <p:blipFill>
          <a:blip r:embed="rId2"/>
          <a:stretch>
            <a:fillRect/>
          </a:stretch>
        </p:blipFill>
        <p:spPr>
          <a:xfrm>
            <a:off x="5624627" y="2155342"/>
            <a:ext cx="6567373" cy="4390599"/>
          </a:xfrm>
          <a:prstGeom prst="rect">
            <a:avLst/>
          </a:prstGeom>
        </p:spPr>
      </p:pic>
    </p:spTree>
    <p:extLst>
      <p:ext uri="{BB962C8B-B14F-4D97-AF65-F5344CB8AC3E}">
        <p14:creationId xmlns:p14="http://schemas.microsoft.com/office/powerpoint/2010/main" val="364348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1536463E-4502-7A46-AB6C-C2A821A6F724}"/>
              </a:ext>
            </a:extLst>
          </p:cNvPr>
          <p:cNvPicPr>
            <a:picLocks noChangeAspect="1"/>
          </p:cNvPicPr>
          <p:nvPr/>
        </p:nvPicPr>
        <p:blipFill>
          <a:blip r:embed="rId2">
            <a:alphaModFix amt="35000"/>
          </a:blip>
          <a:stretch>
            <a:fillRect/>
          </a:stretch>
        </p:blipFill>
        <p:spPr>
          <a:xfrm>
            <a:off x="0" y="0"/>
            <a:ext cx="12283352" cy="7010400"/>
          </a:xfrm>
          <a:prstGeom prst="rect">
            <a:avLst/>
          </a:prstGeom>
        </p:spPr>
      </p:pic>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396241" y="2049170"/>
            <a:ext cx="5273040" cy="4808830"/>
          </a:xfrm>
        </p:spPr>
        <p:txBody>
          <a:bodyPr>
            <a:noAutofit/>
          </a:bodyPr>
          <a:lstStyle/>
          <a:p>
            <a:r>
              <a:rPr lang="en-GB" sz="3200" dirty="0">
                <a:solidFill>
                  <a:schemeClr val="accent3">
                    <a:lumMod val="50000"/>
                  </a:schemeClr>
                </a:solidFill>
              </a:rPr>
              <a:t>Following this event, the new city was founded, and new houses, palaces, churches and monasteries were built in a Late Baroque style.  </a:t>
            </a:r>
          </a:p>
          <a:p>
            <a:r>
              <a:rPr lang="en-GB" sz="3200" dirty="0">
                <a:solidFill>
                  <a:schemeClr val="accent3">
                    <a:lumMod val="50000"/>
                  </a:schemeClr>
                </a:solidFill>
              </a:rPr>
              <a:t>All 9 Late Baroque towns of Sicily, built after1693, were included in the UNESCO WHL in 2005. </a:t>
            </a:r>
          </a:p>
        </p:txBody>
      </p:sp>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HISTORICAL CONTEXT</a:t>
            </a:r>
          </a:p>
        </p:txBody>
      </p:sp>
    </p:spTree>
    <p:extLst>
      <p:ext uri="{BB962C8B-B14F-4D97-AF65-F5344CB8AC3E}">
        <p14:creationId xmlns:p14="http://schemas.microsoft.com/office/powerpoint/2010/main" val="440239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396241" y="2049170"/>
            <a:ext cx="3810000" cy="4808830"/>
          </a:xfrm>
        </p:spPr>
        <p:txBody>
          <a:bodyPr>
            <a:noAutofit/>
          </a:bodyPr>
          <a:lstStyle/>
          <a:p>
            <a:r>
              <a:rPr lang="en-GB" sz="2800" dirty="0">
                <a:solidFill>
                  <a:schemeClr val="accent3">
                    <a:lumMod val="50000"/>
                  </a:schemeClr>
                </a:solidFill>
              </a:rPr>
              <a:t>Among the destroyed cities, </a:t>
            </a:r>
            <a:r>
              <a:rPr lang="en-GB" sz="2800" u="sng" dirty="0">
                <a:solidFill>
                  <a:schemeClr val="accent3">
                    <a:lumMod val="50000"/>
                  </a:schemeClr>
                </a:solidFill>
              </a:rPr>
              <a:t>Noto Antica </a:t>
            </a:r>
            <a:r>
              <a:rPr lang="en-GB" sz="2800" dirty="0">
                <a:solidFill>
                  <a:schemeClr val="accent3">
                    <a:lumMod val="50000"/>
                  </a:schemeClr>
                </a:solidFill>
              </a:rPr>
              <a:t>was seriously damaged, and after years of discussing where to rebuild the city, they decided to build a new town, abandoning the old one. </a:t>
            </a:r>
          </a:p>
        </p:txBody>
      </p:sp>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HISTORICAL CONTEXT</a:t>
            </a:r>
          </a:p>
        </p:txBody>
      </p:sp>
      <p:pic>
        <p:nvPicPr>
          <p:cNvPr id="3" name="Immagine 2">
            <a:extLst>
              <a:ext uri="{FF2B5EF4-FFF2-40B4-BE49-F238E27FC236}">
                <a16:creationId xmlns:a16="http://schemas.microsoft.com/office/drawing/2014/main" xmlns="" id="{8F83E95E-F396-9A46-9E5B-67FFE9BE622A}"/>
              </a:ext>
            </a:extLst>
          </p:cNvPr>
          <p:cNvPicPr>
            <a:picLocks noChangeAspect="1"/>
          </p:cNvPicPr>
          <p:nvPr/>
        </p:nvPicPr>
        <p:blipFill rotWithShape="1">
          <a:blip r:embed="rId2"/>
          <a:srcRect l="10188"/>
          <a:stretch/>
        </p:blipFill>
        <p:spPr>
          <a:xfrm>
            <a:off x="4513901" y="2049170"/>
            <a:ext cx="7678099" cy="4808830"/>
          </a:xfrm>
          <a:prstGeom prst="rect">
            <a:avLst/>
          </a:prstGeom>
        </p:spPr>
      </p:pic>
    </p:spTree>
    <p:extLst>
      <p:ext uri="{BB962C8B-B14F-4D97-AF65-F5344CB8AC3E}">
        <p14:creationId xmlns:p14="http://schemas.microsoft.com/office/powerpoint/2010/main" val="232309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BBE62259-DDC9-FB45-BF5E-BF038C39AB05}"/>
              </a:ext>
            </a:extLst>
          </p:cNvPr>
          <p:cNvPicPr>
            <a:picLocks noChangeAspect="1"/>
          </p:cNvPicPr>
          <p:nvPr/>
        </p:nvPicPr>
        <p:blipFill rotWithShape="1">
          <a:blip r:embed="rId2">
            <a:alphaModFix amt="43000"/>
          </a:blip>
          <a:srcRect l="7414" t="3226"/>
          <a:stretch/>
        </p:blipFill>
        <p:spPr>
          <a:xfrm>
            <a:off x="0" y="0"/>
            <a:ext cx="12192000" cy="6858000"/>
          </a:xfrm>
          <a:prstGeom prst="rect">
            <a:avLst/>
          </a:prstGeom>
        </p:spPr>
      </p:pic>
      <p:sp>
        <p:nvSpPr>
          <p:cNvPr id="7" name="Segnaposto contenuto 2">
            <a:extLst>
              <a:ext uri="{FF2B5EF4-FFF2-40B4-BE49-F238E27FC236}">
                <a16:creationId xmlns:a16="http://schemas.microsoft.com/office/drawing/2014/main" xmlns="" id="{E1A15E31-F699-DD43-8A68-59D0BED0A891}"/>
              </a:ext>
            </a:extLst>
          </p:cNvPr>
          <p:cNvSpPr>
            <a:spLocks noGrp="1"/>
          </p:cNvSpPr>
          <p:nvPr>
            <p:ph idx="1"/>
          </p:nvPr>
        </p:nvSpPr>
        <p:spPr>
          <a:xfrm>
            <a:off x="5501641" y="2293010"/>
            <a:ext cx="6690359" cy="4808830"/>
          </a:xfrm>
        </p:spPr>
        <p:txBody>
          <a:bodyPr>
            <a:noAutofit/>
          </a:bodyPr>
          <a:lstStyle/>
          <a:p>
            <a:r>
              <a:rPr lang="en-GB" sz="2800" dirty="0">
                <a:solidFill>
                  <a:schemeClr val="accent3">
                    <a:lumMod val="50000"/>
                  </a:schemeClr>
                </a:solidFill>
              </a:rPr>
              <a:t>The project was born from the idea of recreating the last moments of Noto Antica, seen through the eyes of the protagonists and based on historical and scientific references. </a:t>
            </a:r>
          </a:p>
          <a:p>
            <a:r>
              <a:rPr lang="en-GB" sz="2800" dirty="0">
                <a:solidFill>
                  <a:schemeClr val="accent3">
                    <a:lumMod val="50000"/>
                  </a:schemeClr>
                </a:solidFill>
              </a:rPr>
              <a:t>An important aspect of the project was that it should involve the participation of both the local scientific heritage community and Noto’s living heritage community, in keeping with the Faro Convention.</a:t>
            </a:r>
          </a:p>
          <a:p>
            <a:endParaRPr lang="en-GB" sz="2800" dirty="0">
              <a:solidFill>
                <a:schemeClr val="accent3">
                  <a:lumMod val="50000"/>
                </a:schemeClr>
              </a:solidFill>
            </a:endParaRPr>
          </a:p>
        </p:txBody>
      </p:sp>
      <p:sp>
        <p:nvSpPr>
          <p:cNvPr id="6" name="Titolo 1">
            <a:extLst>
              <a:ext uri="{FF2B5EF4-FFF2-40B4-BE49-F238E27FC236}">
                <a16:creationId xmlns:a16="http://schemas.microsoft.com/office/drawing/2014/main" xmlns="" id="{C67EEC75-4036-8F48-B4FC-79DE0FEFF99F}"/>
              </a:ext>
            </a:extLst>
          </p:cNvPr>
          <p:cNvSpPr>
            <a:spLocks noGrp="1"/>
          </p:cNvSpPr>
          <p:nvPr>
            <p:ph type="title"/>
          </p:nvPr>
        </p:nvSpPr>
        <p:spPr>
          <a:xfrm>
            <a:off x="581192" y="702156"/>
            <a:ext cx="11029616" cy="1013800"/>
          </a:xfrm>
        </p:spPr>
        <p:txBody>
          <a:bodyPr/>
          <a:lstStyle/>
          <a:p>
            <a:r>
              <a:rPr lang="it-IT" dirty="0">
                <a:solidFill>
                  <a:srgbClr val="FFC000"/>
                </a:solidFill>
              </a:rPr>
              <a:t>NOTO THE DAY OF FEAR (1693)  </a:t>
            </a:r>
            <a:r>
              <a:rPr lang="it-IT" dirty="0"/>
              <a:t/>
            </a:r>
            <a:br>
              <a:rPr lang="it-IT" dirty="0"/>
            </a:br>
            <a:r>
              <a:rPr lang="it-IT" sz="2000" dirty="0"/>
              <a:t>THE VR IMMERSIVE EVOCATIVE STORYTELLING PROPOSAL</a:t>
            </a:r>
          </a:p>
        </p:txBody>
      </p:sp>
    </p:spTree>
    <p:extLst>
      <p:ext uri="{BB962C8B-B14F-4D97-AF65-F5344CB8AC3E}">
        <p14:creationId xmlns:p14="http://schemas.microsoft.com/office/powerpoint/2010/main" val="786663789"/>
      </p:ext>
    </p:extLst>
  </p:cSld>
  <p:clrMapOvr>
    <a:masterClrMapping/>
  </p:clrMapOvr>
</p:sld>
</file>

<file path=ppt/theme/theme1.xml><?xml version="1.0" encoding="utf-8"?>
<a:theme xmlns:a="http://schemas.openxmlformats.org/drawingml/2006/main" name="Dividendi">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Dividendi</Template>
  <TotalTime>386</TotalTime>
  <Words>1235</Words>
  <Application>Microsoft Office PowerPoint</Application>
  <PresentationFormat>Widescreen</PresentationFormat>
  <Paragraphs>78</Paragraphs>
  <Slides>31</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31</vt:i4>
      </vt:variant>
    </vt:vector>
  </HeadingPairs>
  <TitlesOfParts>
    <vt:vector size="34" baseType="lpstr">
      <vt:lpstr>Gill Sans MT</vt:lpstr>
      <vt:lpstr>Wingdings 2</vt:lpstr>
      <vt:lpstr>Dividendi</vt:lpstr>
      <vt:lpstr>Noto: the day of fear (1693)</vt:lpstr>
      <vt:lpstr>NEW DIGITAL EXPERIENCES IN A CHANGING WORLD</vt:lpstr>
      <vt:lpstr>NEW DIGITAL EXPERIENCES IN A CHANGING WORLD</vt:lpstr>
      <vt:lpstr>NEW DIGITAL EXPERIENCES IN A CHANGING WORLD</vt:lpstr>
      <vt:lpstr>NOTO THE DAY OF FEAR (1693)   AN EMOTIONAL VR TRIP INTO THE PAST</vt:lpstr>
      <vt:lpstr>NOTO THE DAY OF FEAR (1693)   THE HISTORICAL CONTEXT</vt:lpstr>
      <vt:lpstr>NOTO THE DAY OF FEAR (1693)   THE HISTORICAL CONTEXT</vt:lpstr>
      <vt:lpstr>NOTO THE DAY OF FEAR (1693)   THE HISTORICAL CONTEXT</vt:lpstr>
      <vt:lpstr>NOTO THE DAY OF FEAR (1693)   THE VR IMMERSIVE EVOCATIVE STORYTELLING PROPOSAL</vt:lpstr>
      <vt:lpstr>NOTO THE DAY OF FEAR (1693)   THE PARTICIPATORY PRODUCTION PROCESS: THE COMMITTEE OF EXPERTS</vt:lpstr>
      <vt:lpstr>NOTO THE DAY OF FEAR (1693)   THE PARTICIPATORY PRODUCTION PROCESS: THE 3D CASTING OF LOCAL PEOPLE</vt:lpstr>
      <vt:lpstr>NOTO THE DAY OF FEAR (1693)   THE PARTICIPATORY PRODUCTION PROCESS: THE 3D CASTING OF LOCAL PEOPLE</vt:lpstr>
      <vt:lpstr>NOTO THE DAY OF FEAR (1693)   THE PARTICIPATORY PRODUCTION PROCESS: THE 3D CASTING OF LOCAL PEOPLE</vt:lpstr>
      <vt:lpstr>NOTO THE DAY OF FEAR (1693)   THE PARTICIPATORY PRODUCTION PROCESS: THE 3D RECONSTRUCTION OF PEOPLE</vt:lpstr>
      <vt:lpstr>NOTO THE DAY OF FEAR (1693)   THE PARTICIPATORY PRODUCTION PROCESS: THE 3D RECONSTRUCTION OF PEOPLE</vt:lpstr>
      <vt:lpstr>NOTO THE DAY OF FEAR (1693)   THE PARTICIPATORY PRODUCTION PROCESS: THE 3D RECONSTRUCTION OF PEOPLE</vt:lpstr>
      <vt:lpstr>NOTO THE DAY OF FEAR (1693)   THE PARTICIPATORY PRODUCTION PROCESS: THE 3D RECONSTRUCTION OF PEOPLE</vt:lpstr>
      <vt:lpstr>NOTO THE DAY OF FEAR (1693)   THE PARTICIPATORY PRODUCTION PROCESS: THE 3D RECONSTRUCTION OF PEOPLE</vt:lpstr>
      <vt:lpstr>NOTO THE DAY OF FEAR (1693)   THE PARTICIPATORY PRODUCTION PROCESS: THE 3D RECONSTRUCTION OF PEOPLE</vt:lpstr>
      <vt:lpstr>NOTO THE DAY OF FEAR (1693)   THE PARTICIPATORY PRODUCTION PROCESS: THE 3D RECONSTRUCTION OF PEOPLE</vt:lpstr>
      <vt:lpstr>NOTO THE DAY OF FEAR (1693)   THE 3D RECONSTRUCTION OF THE CITY</vt:lpstr>
      <vt:lpstr>NOTO THE DAY OF FEAR (1693)   THE 3D MOVIE</vt:lpstr>
      <vt:lpstr>NOTO THE DAY OF FEAR (1693)   THE 3D MOVIE</vt:lpstr>
      <vt:lpstr>NOTO THE DAY OF FEAR (1693)   THE 3D MOVIE</vt:lpstr>
      <vt:lpstr>NOTO THE DAY OF FEAR (1693)   THE 3D MOVIE</vt:lpstr>
      <vt:lpstr>NOTO THE DAY OF FEAR (1693)   THE 3D MOVIE</vt:lpstr>
      <vt:lpstr>NOTO THE DAY OF FEAR (1693)   THE 3D MOVIE</vt:lpstr>
      <vt:lpstr>NOTO THE DAY OF FEAR (1693)   THE 3D MOVIE</vt:lpstr>
      <vt:lpstr>NOTO THE DAY OF FEAR (1693)   THE EVOCATIVE STORYTELLING </vt:lpstr>
      <vt:lpstr>NOTO THE DAY OF FEAR (1693)   A BRIDGE ABOUT THE LEGACY OF RESILIENCE</vt:lpstr>
      <vt:lpstr>Noto: the day of fear (1693)</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Digitalizzazione e processi partecipativi</dc:title>
  <dc:creator>Elisa Bonacini</dc:creator>
  <cp:lastModifiedBy>Sebastiano Deva</cp:lastModifiedBy>
  <cp:revision>41</cp:revision>
  <dcterms:created xsi:type="dcterms:W3CDTF">2021-06-22T15:14:22Z</dcterms:created>
  <dcterms:modified xsi:type="dcterms:W3CDTF">2021-08-25T11:30:33Z</dcterms:modified>
</cp:coreProperties>
</file>